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67" r:id="rId2"/>
    <p:sldId id="282" r:id="rId3"/>
    <p:sldId id="271" r:id="rId4"/>
    <p:sldId id="283" r:id="rId5"/>
    <p:sldId id="270" r:id="rId6"/>
    <p:sldId id="286" r:id="rId7"/>
    <p:sldId id="284" r:id="rId8"/>
    <p:sldId id="269" r:id="rId9"/>
    <p:sldId id="268" r:id="rId10"/>
    <p:sldId id="288" r:id="rId11"/>
    <p:sldId id="289" r:id="rId12"/>
    <p:sldId id="274" r:id="rId13"/>
    <p:sldId id="266" r:id="rId14"/>
    <p:sldId id="280" r:id="rId15"/>
    <p:sldId id="28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zanne Moffatt" initials="SM" lastIdx="1" clrIdx="0">
    <p:extLst>
      <p:ext uri="{19B8F6BF-5375-455C-9EA6-DF929625EA0E}">
        <p15:presenceInfo xmlns:p15="http://schemas.microsoft.com/office/powerpoint/2012/main" userId="S-1-5-21-1417001333-839522115-1801674531-52057" providerId="AD"/>
      </p:ext>
    </p:extLst>
  </p:cmAuthor>
  <p:cmAuthor id="2" name="Kate Gibson" initials="KG" lastIdx="1" clrIdx="1">
    <p:extLst>
      <p:ext uri="{19B8F6BF-5375-455C-9EA6-DF929625EA0E}">
        <p15:presenceInfo xmlns:p15="http://schemas.microsoft.com/office/powerpoint/2012/main" userId="S-1-5-21-1417001333-839522115-1801674531-4191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96"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11DA9C-C005-4263-B65C-C2D2337DCB7F}" type="datetimeFigureOut">
              <a:rPr lang="en-GB" smtClean="0"/>
              <a:t>06/01/2021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9AB46C-C11F-42AD-9FDF-D6BCC0F53563}" type="slidenum">
              <a:rPr lang="en-GB" smtClean="0"/>
              <a:t>‹#›</a:t>
            </a:fld>
            <a:endParaRPr lang="en-GB"/>
          </a:p>
        </p:txBody>
      </p:sp>
    </p:spTree>
    <p:extLst>
      <p:ext uri="{BB962C8B-B14F-4D97-AF65-F5344CB8AC3E}">
        <p14:creationId xmlns:p14="http://schemas.microsoft.com/office/powerpoint/2010/main" val="2917294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EF93D33-D9C0-4B13-905B-33E10E26A4E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9395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46FF4D-2269-4DC6-A9E4-278F423933A6}" type="datetimeFigureOut">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C161F-998C-451D-BF05-F81047895272}" type="slidenum">
              <a:rPr lang="en-GB" smtClean="0"/>
              <a:t>‹#›</a:t>
            </a:fld>
            <a:endParaRPr lang="en-GB"/>
          </a:p>
        </p:txBody>
      </p:sp>
    </p:spTree>
    <p:extLst>
      <p:ext uri="{BB962C8B-B14F-4D97-AF65-F5344CB8AC3E}">
        <p14:creationId xmlns:p14="http://schemas.microsoft.com/office/powerpoint/2010/main" val="3418272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46FF4D-2269-4DC6-A9E4-278F423933A6}" type="datetimeFigureOut">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C161F-998C-451D-BF05-F81047895272}" type="slidenum">
              <a:rPr lang="en-GB" smtClean="0"/>
              <a:t>‹#›</a:t>
            </a:fld>
            <a:endParaRPr lang="en-GB"/>
          </a:p>
        </p:txBody>
      </p:sp>
    </p:spTree>
    <p:extLst>
      <p:ext uri="{BB962C8B-B14F-4D97-AF65-F5344CB8AC3E}">
        <p14:creationId xmlns:p14="http://schemas.microsoft.com/office/powerpoint/2010/main" val="3661416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46FF4D-2269-4DC6-A9E4-278F423933A6}" type="datetimeFigureOut">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C161F-998C-451D-BF05-F81047895272}" type="slidenum">
              <a:rPr lang="en-GB" smtClean="0"/>
              <a:t>‹#›</a:t>
            </a:fld>
            <a:endParaRPr lang="en-GB"/>
          </a:p>
        </p:txBody>
      </p:sp>
    </p:spTree>
    <p:extLst>
      <p:ext uri="{BB962C8B-B14F-4D97-AF65-F5344CB8AC3E}">
        <p14:creationId xmlns:p14="http://schemas.microsoft.com/office/powerpoint/2010/main" val="763344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46FF4D-2269-4DC6-A9E4-278F423933A6}" type="datetimeFigureOut">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C161F-998C-451D-BF05-F81047895272}" type="slidenum">
              <a:rPr lang="en-GB" smtClean="0"/>
              <a:t>‹#›</a:t>
            </a:fld>
            <a:endParaRPr lang="en-GB"/>
          </a:p>
        </p:txBody>
      </p:sp>
    </p:spTree>
    <p:extLst>
      <p:ext uri="{BB962C8B-B14F-4D97-AF65-F5344CB8AC3E}">
        <p14:creationId xmlns:p14="http://schemas.microsoft.com/office/powerpoint/2010/main" val="1120078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846FF4D-2269-4DC6-A9E4-278F423933A6}" type="datetimeFigureOut">
              <a:rPr lang="en-GB" smtClean="0"/>
              <a:t>06/01/2021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C161F-998C-451D-BF05-F81047895272}" type="slidenum">
              <a:rPr lang="en-GB" smtClean="0"/>
              <a:t>‹#›</a:t>
            </a:fld>
            <a:endParaRPr lang="en-GB"/>
          </a:p>
        </p:txBody>
      </p:sp>
    </p:spTree>
    <p:extLst>
      <p:ext uri="{BB962C8B-B14F-4D97-AF65-F5344CB8AC3E}">
        <p14:creationId xmlns:p14="http://schemas.microsoft.com/office/powerpoint/2010/main" val="456301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46FF4D-2269-4DC6-A9E4-278F423933A6}" type="datetimeFigureOut">
              <a:rPr lang="en-GB" smtClean="0"/>
              <a:t>06/01/2021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6C161F-998C-451D-BF05-F81047895272}" type="slidenum">
              <a:rPr lang="en-GB" smtClean="0"/>
              <a:t>‹#›</a:t>
            </a:fld>
            <a:endParaRPr lang="en-GB"/>
          </a:p>
        </p:txBody>
      </p:sp>
    </p:spTree>
    <p:extLst>
      <p:ext uri="{BB962C8B-B14F-4D97-AF65-F5344CB8AC3E}">
        <p14:creationId xmlns:p14="http://schemas.microsoft.com/office/powerpoint/2010/main" val="1599962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46FF4D-2269-4DC6-A9E4-278F423933A6}" type="datetimeFigureOut">
              <a:rPr lang="en-GB" smtClean="0"/>
              <a:t>06/01/2021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B6C161F-998C-451D-BF05-F81047895272}" type="slidenum">
              <a:rPr lang="en-GB" smtClean="0"/>
              <a:t>‹#›</a:t>
            </a:fld>
            <a:endParaRPr lang="en-GB"/>
          </a:p>
        </p:txBody>
      </p:sp>
    </p:spTree>
    <p:extLst>
      <p:ext uri="{BB962C8B-B14F-4D97-AF65-F5344CB8AC3E}">
        <p14:creationId xmlns:p14="http://schemas.microsoft.com/office/powerpoint/2010/main" val="398322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46FF4D-2269-4DC6-A9E4-278F423933A6}" type="datetimeFigureOut">
              <a:rPr lang="en-GB" smtClean="0"/>
              <a:t>06/01/2021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6C161F-998C-451D-BF05-F81047895272}" type="slidenum">
              <a:rPr lang="en-GB" smtClean="0"/>
              <a:t>‹#›</a:t>
            </a:fld>
            <a:endParaRPr lang="en-GB"/>
          </a:p>
        </p:txBody>
      </p:sp>
    </p:spTree>
    <p:extLst>
      <p:ext uri="{BB962C8B-B14F-4D97-AF65-F5344CB8AC3E}">
        <p14:creationId xmlns:p14="http://schemas.microsoft.com/office/powerpoint/2010/main" val="57563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46FF4D-2269-4DC6-A9E4-278F423933A6}" type="datetimeFigureOut">
              <a:rPr lang="en-GB" smtClean="0"/>
              <a:t>06/01/2021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B6C161F-998C-451D-BF05-F81047895272}" type="slidenum">
              <a:rPr lang="en-GB" smtClean="0"/>
              <a:t>‹#›</a:t>
            </a:fld>
            <a:endParaRPr lang="en-GB"/>
          </a:p>
        </p:txBody>
      </p:sp>
    </p:spTree>
    <p:extLst>
      <p:ext uri="{BB962C8B-B14F-4D97-AF65-F5344CB8AC3E}">
        <p14:creationId xmlns:p14="http://schemas.microsoft.com/office/powerpoint/2010/main" val="3532911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846FF4D-2269-4DC6-A9E4-278F423933A6}" type="datetimeFigureOut">
              <a:rPr lang="en-GB" smtClean="0"/>
              <a:t>06/01/2021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6C161F-998C-451D-BF05-F81047895272}" type="slidenum">
              <a:rPr lang="en-GB" smtClean="0"/>
              <a:t>‹#›</a:t>
            </a:fld>
            <a:endParaRPr lang="en-GB"/>
          </a:p>
        </p:txBody>
      </p:sp>
    </p:spTree>
    <p:extLst>
      <p:ext uri="{BB962C8B-B14F-4D97-AF65-F5344CB8AC3E}">
        <p14:creationId xmlns:p14="http://schemas.microsoft.com/office/powerpoint/2010/main" val="617730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846FF4D-2269-4DC6-A9E4-278F423933A6}" type="datetimeFigureOut">
              <a:rPr lang="en-GB" smtClean="0"/>
              <a:t>06/01/2021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6C161F-998C-451D-BF05-F81047895272}" type="slidenum">
              <a:rPr lang="en-GB" smtClean="0"/>
              <a:t>‹#›</a:t>
            </a:fld>
            <a:endParaRPr lang="en-GB"/>
          </a:p>
        </p:txBody>
      </p:sp>
    </p:spTree>
    <p:extLst>
      <p:ext uri="{BB962C8B-B14F-4D97-AF65-F5344CB8AC3E}">
        <p14:creationId xmlns:p14="http://schemas.microsoft.com/office/powerpoint/2010/main" val="409169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46FF4D-2269-4DC6-A9E4-278F423933A6}" type="datetimeFigureOut">
              <a:rPr lang="en-GB" smtClean="0"/>
              <a:t>06/01/2021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6C161F-998C-451D-BF05-F81047895272}" type="slidenum">
              <a:rPr lang="en-GB" smtClean="0"/>
              <a:t>‹#›</a:t>
            </a:fld>
            <a:endParaRPr lang="en-GB"/>
          </a:p>
        </p:txBody>
      </p:sp>
    </p:spTree>
    <p:extLst>
      <p:ext uri="{BB962C8B-B14F-4D97-AF65-F5344CB8AC3E}">
        <p14:creationId xmlns:p14="http://schemas.microsoft.com/office/powerpoint/2010/main" val="23671918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hyperlink" Target="https://www.england.nhs.uk/publication/gp-contract-five-year-framework/" TargetMode="External"/><Relationship Id="rId2" Type="http://schemas.openxmlformats.org/officeDocument/2006/relationships/hyperlink" Target="https://www.kingsfund.org.uk/events/social-prescribing" TargetMode="External"/><Relationship Id="rId1" Type="http://schemas.openxmlformats.org/officeDocument/2006/relationships/slideLayout" Target="../slideLayouts/slideLayout2.xml"/><Relationship Id="rId4" Type="http://schemas.openxmlformats.org/officeDocument/2006/relationships/hyperlink" Target="https://www.longtermplan.nhs.uk/publication/nhs-long-term-plan"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8253" y="-128609"/>
            <a:ext cx="11395494" cy="2387600"/>
          </a:xfrm>
        </p:spPr>
        <p:txBody>
          <a:bodyPr>
            <a:noAutofit/>
          </a:bodyPr>
          <a:lstStyle/>
          <a:p>
            <a:r>
              <a:rPr lang="en-GB" sz="4000" dirty="0">
                <a:latin typeface="Calisto MT" panose="02040603050505030304" pitchFamily="18" charset="0"/>
              </a:rPr>
              <a:t>Social prescribing and classed inequalities in health</a:t>
            </a:r>
            <a:r>
              <a:rPr lang="en-GB" sz="4400" dirty="0">
                <a:latin typeface="Calisto MT" panose="02040603050505030304" pitchFamily="18" charset="0"/>
              </a:rPr>
              <a:t>: </a:t>
            </a:r>
            <a:r>
              <a:rPr lang="en-GB" sz="3300" dirty="0">
                <a:solidFill>
                  <a:schemeClr val="tx1">
                    <a:lumMod val="50000"/>
                    <a:lumOff val="50000"/>
                  </a:schemeClr>
                </a:solidFill>
                <a:latin typeface="Calisto MT" panose="02040603050505030304" pitchFamily="18" charset="0"/>
              </a:rPr>
              <a:t>exploring a complex relationship using ethnographic methods</a:t>
            </a:r>
          </a:p>
        </p:txBody>
      </p:sp>
      <p:sp>
        <p:nvSpPr>
          <p:cNvPr id="3" name="Subtitle 2"/>
          <p:cNvSpPr>
            <a:spLocks noGrp="1"/>
          </p:cNvSpPr>
          <p:nvPr>
            <p:ph type="subTitle" idx="1"/>
          </p:nvPr>
        </p:nvSpPr>
        <p:spPr>
          <a:xfrm>
            <a:off x="1524000" y="3045872"/>
            <a:ext cx="9144000" cy="1457865"/>
          </a:xfrm>
        </p:spPr>
        <p:txBody>
          <a:bodyPr/>
          <a:lstStyle/>
          <a:p>
            <a:r>
              <a:rPr lang="en-GB" dirty="0">
                <a:latin typeface="Calisto MT" panose="02040603050505030304" pitchFamily="18" charset="0"/>
              </a:rPr>
              <a:t>Dr Kate Gibson, Newcastle University</a:t>
            </a:r>
          </a:p>
          <a:p>
            <a:r>
              <a:rPr lang="en-GB" dirty="0">
                <a:latin typeface="Calisto MT" panose="02040603050505030304" pitchFamily="18" charset="0"/>
              </a:rPr>
              <a:t>Associate Professor Tessa Pollard, Durham University</a:t>
            </a:r>
          </a:p>
          <a:p>
            <a:r>
              <a:rPr lang="en-GB" dirty="0">
                <a:latin typeface="Calisto MT" panose="02040603050505030304" pitchFamily="18" charset="0"/>
              </a:rPr>
              <a:t>Professor Suzanne Moffatt, Newcastle University</a:t>
            </a:r>
          </a:p>
          <a:p>
            <a:endParaRPr lang="en-GB" dirty="0"/>
          </a:p>
        </p:txBody>
      </p:sp>
      <p:pic>
        <p:nvPicPr>
          <p:cNvPr id="4" name="Picture 3"/>
          <p:cNvPicPr>
            <a:picLocks noChangeAspect="1"/>
          </p:cNvPicPr>
          <p:nvPr/>
        </p:nvPicPr>
        <p:blipFill>
          <a:blip r:embed="rId2"/>
          <a:stretch>
            <a:fillRect/>
          </a:stretch>
        </p:blipFill>
        <p:spPr>
          <a:xfrm>
            <a:off x="989162" y="5840063"/>
            <a:ext cx="1298561" cy="457240"/>
          </a:xfrm>
          <a:prstGeom prst="rect">
            <a:avLst/>
          </a:prstGeom>
        </p:spPr>
      </p:pic>
      <p:pic>
        <p:nvPicPr>
          <p:cNvPr id="5" name="Picture 4"/>
          <p:cNvPicPr>
            <a:picLocks noChangeAspect="1"/>
          </p:cNvPicPr>
          <p:nvPr/>
        </p:nvPicPr>
        <p:blipFill>
          <a:blip r:embed="rId3"/>
          <a:stretch>
            <a:fillRect/>
          </a:stretch>
        </p:blipFill>
        <p:spPr>
          <a:xfrm>
            <a:off x="10330147" y="5706236"/>
            <a:ext cx="1121761" cy="457240"/>
          </a:xfrm>
          <a:prstGeom prst="rect">
            <a:avLst/>
          </a:prstGeom>
        </p:spPr>
      </p:pic>
      <p:pic>
        <p:nvPicPr>
          <p:cNvPr id="6" name="Picture 5"/>
          <p:cNvPicPr>
            <a:picLocks noChangeAspect="1"/>
          </p:cNvPicPr>
          <p:nvPr/>
        </p:nvPicPr>
        <p:blipFill>
          <a:blip r:embed="rId4"/>
          <a:stretch>
            <a:fillRect/>
          </a:stretch>
        </p:blipFill>
        <p:spPr>
          <a:xfrm>
            <a:off x="4745787" y="5290618"/>
            <a:ext cx="2512529" cy="1288476"/>
          </a:xfrm>
          <a:prstGeom prst="rect">
            <a:avLst/>
          </a:prstGeom>
        </p:spPr>
      </p:pic>
    </p:spTree>
    <p:extLst>
      <p:ext uri="{BB962C8B-B14F-4D97-AF65-F5344CB8AC3E}">
        <p14:creationId xmlns:p14="http://schemas.microsoft.com/office/powerpoint/2010/main" val="2013010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solidFill>
                  <a:schemeClr val="tx1">
                    <a:lumMod val="50000"/>
                    <a:lumOff val="50000"/>
                  </a:schemeClr>
                </a:solidFill>
                <a:latin typeface="Calisto MT" panose="02040603050505030304" pitchFamily="18" charset="0"/>
              </a:rPr>
              <a:t>Andy</a:t>
            </a:r>
            <a:endParaRPr lang="en-GB" sz="3600" dirty="0">
              <a:solidFill>
                <a:schemeClr val="tx1">
                  <a:lumMod val="50000"/>
                  <a:lumOff val="50000"/>
                </a:schemeClr>
              </a:solidFill>
            </a:endParaRPr>
          </a:p>
        </p:txBody>
      </p:sp>
      <p:sp>
        <p:nvSpPr>
          <p:cNvPr id="3" name="Content Placeholder 2"/>
          <p:cNvSpPr>
            <a:spLocks noGrp="1"/>
          </p:cNvSpPr>
          <p:nvPr>
            <p:ph idx="1"/>
          </p:nvPr>
        </p:nvSpPr>
        <p:spPr>
          <a:xfrm>
            <a:off x="457200" y="1397479"/>
            <a:ext cx="11222966" cy="4977442"/>
          </a:xfrm>
        </p:spPr>
        <p:txBody>
          <a:bodyPr>
            <a:normAutofit/>
          </a:bodyPr>
          <a:lstStyle/>
          <a:p>
            <a:r>
              <a:rPr lang="en-GB" sz="2400" dirty="0">
                <a:latin typeface="Calisto MT" panose="02040603050505030304" pitchFamily="18" charset="0"/>
                <a:ea typeface="Calibri" panose="020F0502020204030204" pitchFamily="34" charset="0"/>
                <a:cs typeface="Times New Roman" panose="02020603050405020304" pitchFamily="18" charset="0"/>
              </a:rPr>
              <a:t>So, if </a:t>
            </a:r>
            <a:r>
              <a:rPr lang="en-GB" sz="2400" b="1" dirty="0">
                <a:latin typeface="Calisto MT" panose="02040603050505030304" pitchFamily="18" charset="0"/>
                <a:ea typeface="Calibri" panose="020F0502020204030204" pitchFamily="34" charset="0"/>
                <a:cs typeface="Times New Roman" panose="02020603050405020304" pitchFamily="18" charset="0"/>
              </a:rPr>
              <a:t>you go back to being daft</a:t>
            </a:r>
            <a:r>
              <a:rPr lang="en-GB" sz="2400" dirty="0">
                <a:latin typeface="Calisto MT" panose="02040603050505030304" pitchFamily="18" charset="0"/>
                <a:ea typeface="Calibri" panose="020F0502020204030204" pitchFamily="34" charset="0"/>
                <a:cs typeface="Times New Roman" panose="02020603050405020304" pitchFamily="18" charset="0"/>
              </a:rPr>
              <a:t>, as in… I mean, I don’t take sugar, but it’s… To be honest, I was drinking too much. So, it was purely alcohol… So, my lifestyle completely changed from, “Yes, we’ll still go out, but we don’t go out to the extent that we used to go out.” So, it was a </a:t>
            </a:r>
            <a:r>
              <a:rPr lang="en-GB" sz="2400" b="1" dirty="0">
                <a:latin typeface="Calisto MT" panose="02040603050505030304" pitchFamily="18" charset="0"/>
                <a:ea typeface="Calibri" panose="020F0502020204030204" pitchFamily="34" charset="0"/>
                <a:cs typeface="Times New Roman" panose="02020603050405020304" pitchFamily="18" charset="0"/>
              </a:rPr>
              <a:t>kick up the arse, basically</a:t>
            </a:r>
            <a:r>
              <a:rPr lang="en-GB" sz="2400" dirty="0">
                <a:latin typeface="Calisto MT" panose="02040603050505030304" pitchFamily="18" charset="0"/>
                <a:ea typeface="Calibri" panose="020F0502020204030204" pitchFamily="34" charset="0"/>
                <a:cs typeface="Times New Roman" panose="02020603050405020304" pitchFamily="18" charset="0"/>
              </a:rPr>
              <a:t>. </a:t>
            </a:r>
            <a:r>
              <a:rPr lang="en-GB" sz="2400" i="1" dirty="0">
                <a:latin typeface="Calisto MT" panose="02040603050505030304" pitchFamily="18" charset="0"/>
                <a:ea typeface="Calibri" panose="020F0502020204030204" pitchFamily="34" charset="0"/>
                <a:cs typeface="Times New Roman" panose="02020603050405020304" pitchFamily="18" charset="0"/>
              </a:rPr>
              <a:t>(</a:t>
            </a:r>
            <a:r>
              <a:rPr lang="en-GB" sz="2400" i="1" dirty="0">
                <a:latin typeface="Calisto MT" panose="02040603050505030304" pitchFamily="18" charset="0"/>
              </a:rPr>
              <a:t>1st interview) </a:t>
            </a:r>
          </a:p>
          <a:p>
            <a:pPr>
              <a:spcBef>
                <a:spcPts val="1200"/>
              </a:spcBef>
            </a:pPr>
            <a:r>
              <a:rPr lang="en-GB" sz="2400" dirty="0">
                <a:solidFill>
                  <a:srgbClr val="00000A"/>
                </a:solidFill>
                <a:latin typeface="Calisto MT" panose="02040603050505030304" pitchFamily="18" charset="0"/>
              </a:rPr>
              <a:t>It was the re-education part of it that I needed. </a:t>
            </a:r>
            <a:r>
              <a:rPr lang="en-GB" sz="2400" b="1" dirty="0">
                <a:solidFill>
                  <a:srgbClr val="00000A"/>
                </a:solidFill>
                <a:latin typeface="Calisto MT" panose="02040603050505030304" pitchFamily="18" charset="0"/>
              </a:rPr>
              <a:t>That put me in the right direction. Once I’d re-educated myself, I knew what I needed to do physically and mentally</a:t>
            </a:r>
            <a:r>
              <a:rPr lang="en-GB" sz="2400" dirty="0">
                <a:solidFill>
                  <a:srgbClr val="00000A"/>
                </a:solidFill>
                <a:latin typeface="Calisto MT" panose="02040603050505030304" pitchFamily="18" charset="0"/>
              </a:rPr>
              <a:t>. </a:t>
            </a:r>
            <a:r>
              <a:rPr lang="en-GB" sz="2400" i="1" dirty="0">
                <a:solidFill>
                  <a:srgbClr val="00000A"/>
                </a:solidFill>
                <a:latin typeface="Calisto MT" panose="02040603050505030304" pitchFamily="18" charset="0"/>
              </a:rPr>
              <a:t>(exit interview)</a:t>
            </a:r>
          </a:p>
          <a:p>
            <a:pPr>
              <a:spcBef>
                <a:spcPts val="1200"/>
              </a:spcBef>
            </a:pPr>
            <a:r>
              <a:rPr lang="en-GB" sz="2400" dirty="0">
                <a:latin typeface="Calisto MT" panose="02040603050505030304" pitchFamily="18" charset="0"/>
              </a:rPr>
              <a:t>I got back into training, I got back into cardio, and that. So, I’m a </a:t>
            </a:r>
            <a:r>
              <a:rPr lang="en-GB" sz="2400" b="1" dirty="0">
                <a:latin typeface="Calisto MT" panose="02040603050505030304" pitchFamily="18" charset="0"/>
              </a:rPr>
              <a:t>born-again gym bunny</a:t>
            </a:r>
            <a:r>
              <a:rPr lang="en-GB" sz="2400" dirty="0">
                <a:latin typeface="Calisto MT" panose="02040603050505030304" pitchFamily="18" charset="0"/>
              </a:rPr>
              <a:t>. </a:t>
            </a:r>
            <a:r>
              <a:rPr lang="en-GB" sz="2400" i="1" dirty="0">
                <a:latin typeface="Calisto MT" panose="02040603050505030304" pitchFamily="18" charset="0"/>
                <a:ea typeface="Calibri" panose="020F0502020204030204" pitchFamily="34" charset="0"/>
                <a:cs typeface="Times New Roman" panose="02020603050405020304" pitchFamily="18" charset="0"/>
              </a:rPr>
              <a:t>(</a:t>
            </a:r>
            <a:r>
              <a:rPr lang="en-GB" sz="2400" i="1" dirty="0">
                <a:latin typeface="Calisto MT" panose="02040603050505030304" pitchFamily="18" charset="0"/>
              </a:rPr>
              <a:t>1st interview) </a:t>
            </a:r>
            <a:endParaRPr lang="en-GB" sz="2400" dirty="0">
              <a:latin typeface="Calisto MT" panose="02040603050505030304" pitchFamily="18" charset="0"/>
            </a:endParaRPr>
          </a:p>
          <a:p>
            <a:pPr>
              <a:spcBef>
                <a:spcPts val="1200"/>
              </a:spcBef>
            </a:pPr>
            <a:r>
              <a:rPr lang="en-GB" sz="2400" dirty="0">
                <a:latin typeface="Calisto MT" panose="02040603050505030304" pitchFamily="18" charset="0"/>
              </a:rPr>
              <a:t>When I first went into my first (gym) session, </a:t>
            </a:r>
            <a:r>
              <a:rPr lang="en-GB" sz="2400" b="1" dirty="0">
                <a:latin typeface="Calisto MT" panose="02040603050505030304" pitchFamily="18" charset="0"/>
              </a:rPr>
              <a:t>it was like being back home</a:t>
            </a:r>
            <a:r>
              <a:rPr lang="en-GB" sz="2400" dirty="0">
                <a:latin typeface="Calisto MT" panose="02040603050505030304" pitchFamily="18" charset="0"/>
              </a:rPr>
              <a:t>. I just thought, “Why have I not been doing this for such a long time?” </a:t>
            </a:r>
            <a:r>
              <a:rPr lang="en-GB" sz="2400" b="1" dirty="0">
                <a:latin typeface="Calisto MT" panose="02040603050505030304" pitchFamily="18" charset="0"/>
              </a:rPr>
              <a:t>I used to be really, really fit</a:t>
            </a:r>
            <a:r>
              <a:rPr lang="en-GB" sz="2400" dirty="0">
                <a:latin typeface="Calisto MT" panose="02040603050505030304" pitchFamily="18" charset="0"/>
              </a:rPr>
              <a:t>. </a:t>
            </a:r>
            <a:r>
              <a:rPr lang="en-GB" sz="2400" i="1" dirty="0">
                <a:latin typeface="Calisto MT" panose="02040603050505030304" pitchFamily="18" charset="0"/>
                <a:ea typeface="Calibri" panose="020F0502020204030204" pitchFamily="34" charset="0"/>
                <a:cs typeface="Times New Roman" panose="02020603050405020304" pitchFamily="18" charset="0"/>
              </a:rPr>
              <a:t>(</a:t>
            </a:r>
            <a:r>
              <a:rPr lang="en-GB" sz="2400" i="1" dirty="0">
                <a:latin typeface="Calisto MT" panose="02040603050505030304" pitchFamily="18" charset="0"/>
              </a:rPr>
              <a:t>1st interview) </a:t>
            </a:r>
            <a:endParaRPr lang="en-GB" sz="2400" dirty="0">
              <a:latin typeface="Calisto MT" panose="02040603050505030304" pitchFamily="18" charset="0"/>
            </a:endParaRPr>
          </a:p>
        </p:txBody>
      </p:sp>
    </p:spTree>
    <p:extLst>
      <p:ext uri="{BB962C8B-B14F-4D97-AF65-F5344CB8AC3E}">
        <p14:creationId xmlns:p14="http://schemas.microsoft.com/office/powerpoint/2010/main" val="4230801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53" y="0"/>
            <a:ext cx="3697317" cy="1017917"/>
          </a:xfrm>
        </p:spPr>
        <p:txBody>
          <a:bodyPr>
            <a:normAutofit/>
          </a:bodyPr>
          <a:lstStyle/>
          <a:p>
            <a:r>
              <a:rPr lang="en-GB" sz="3600" dirty="0">
                <a:solidFill>
                  <a:schemeClr val="tx1">
                    <a:lumMod val="50000"/>
                    <a:lumOff val="50000"/>
                  </a:schemeClr>
                </a:solidFill>
                <a:latin typeface="Calisto MT" panose="02040603050505030304" pitchFamily="18" charset="0"/>
              </a:rPr>
              <a:t>Eddie</a:t>
            </a:r>
            <a:endParaRPr lang="en-GB" sz="3600" dirty="0">
              <a:solidFill>
                <a:schemeClr val="tx1">
                  <a:lumMod val="50000"/>
                  <a:lumOff val="50000"/>
                </a:schemeClr>
              </a:solidFill>
            </a:endParaRPr>
          </a:p>
        </p:txBody>
      </p:sp>
      <p:sp>
        <p:nvSpPr>
          <p:cNvPr id="3" name="Content Placeholder 2" descr="sometimes when I'm out, you see, I don't like to look ahead. I look down. I don't know why. It's just I don't want to look at people or at the time I don't want to see people or…"/>
          <p:cNvSpPr>
            <a:spLocks noGrp="1"/>
          </p:cNvSpPr>
          <p:nvPr>
            <p:ph idx="1"/>
          </p:nvPr>
        </p:nvSpPr>
        <p:spPr>
          <a:xfrm>
            <a:off x="162554" y="3061046"/>
            <a:ext cx="6485896" cy="4644186"/>
          </a:xfrm>
        </p:spPr>
        <p:txBody>
          <a:bodyPr>
            <a:normAutofit/>
          </a:bodyPr>
          <a:lstStyle/>
          <a:p>
            <a:endParaRPr lang="en-GB" dirty="0">
              <a:latin typeface="Arial" panose="020B0604020202020204" pitchFamily="34" charset="0"/>
            </a:endParaRPr>
          </a:p>
          <a:p>
            <a:endParaRPr lang="en-GB" dirty="0"/>
          </a:p>
        </p:txBody>
      </p:sp>
      <p:sp>
        <p:nvSpPr>
          <p:cNvPr id="5" name="TextBox 4"/>
          <p:cNvSpPr txBox="1"/>
          <p:nvPr/>
        </p:nvSpPr>
        <p:spPr>
          <a:xfrm>
            <a:off x="162554" y="880998"/>
            <a:ext cx="7618472" cy="1477328"/>
          </a:xfrm>
          <a:prstGeom prst="rect">
            <a:avLst/>
          </a:prstGeom>
          <a:noFill/>
        </p:spPr>
        <p:txBody>
          <a:bodyPr wrap="square" rtlCol="0">
            <a:spAutoFit/>
          </a:bodyPr>
          <a:lstStyle/>
          <a:p>
            <a:r>
              <a:rPr lang="en-GB" dirty="0">
                <a:latin typeface="Calisto MT" panose="02040603050505030304" pitchFamily="18" charset="0"/>
              </a:rPr>
              <a:t>I’m still on Universal Credit, like I say, because I can’t do anything at this time until I hear from these people. Like,</a:t>
            </a:r>
            <a:r>
              <a:rPr lang="en-GB" b="1" dirty="0">
                <a:latin typeface="Calisto MT" panose="02040603050505030304" pitchFamily="18" charset="0"/>
              </a:rPr>
              <a:t> I’m in limbo, </a:t>
            </a:r>
            <a:r>
              <a:rPr lang="en-GB" dirty="0">
                <a:latin typeface="Calisto MT" panose="02040603050505030304" pitchFamily="18" charset="0"/>
              </a:rPr>
              <a:t>you know, I’m not one thing or the other, so </a:t>
            </a:r>
            <a:r>
              <a:rPr lang="en-GB" b="1" dirty="0">
                <a:latin typeface="Calisto MT" panose="02040603050505030304" pitchFamily="18" charset="0"/>
              </a:rPr>
              <a:t>I just have to wait </a:t>
            </a:r>
            <a:r>
              <a:rPr lang="en-GB" dirty="0">
                <a:latin typeface="Calisto MT" panose="02040603050505030304" pitchFamily="18" charset="0"/>
              </a:rPr>
              <a:t>until they come with their decisions on yes or no. So, it’s like </a:t>
            </a:r>
            <a:r>
              <a:rPr lang="en-GB" b="1" dirty="0">
                <a:latin typeface="Calisto MT" panose="02040603050505030304" pitchFamily="18" charset="0"/>
              </a:rPr>
              <a:t>they’re controlling my life at the moment. </a:t>
            </a:r>
            <a:r>
              <a:rPr lang="en-GB" i="1" dirty="0">
                <a:latin typeface="Calisto MT" panose="02040603050505030304" pitchFamily="18" charset="0"/>
              </a:rPr>
              <a:t>1</a:t>
            </a:r>
            <a:r>
              <a:rPr lang="en-GB" i="1" baseline="30000" dirty="0">
                <a:latin typeface="Calisto MT" panose="02040603050505030304" pitchFamily="18" charset="0"/>
              </a:rPr>
              <a:t>st</a:t>
            </a:r>
            <a:r>
              <a:rPr lang="en-GB" i="1" dirty="0">
                <a:latin typeface="Calisto MT" panose="02040603050505030304" pitchFamily="18" charset="0"/>
              </a:rPr>
              <a:t> Interview</a:t>
            </a:r>
            <a:endParaRPr lang="en-GB" b="1" dirty="0">
              <a:latin typeface="Calisto MT" panose="02040603050505030304" pitchFamily="18" charset="0"/>
            </a:endParaRPr>
          </a:p>
        </p:txBody>
      </p:sp>
      <p:pic>
        <p:nvPicPr>
          <p:cNvPr id="9" name="Picture 8" descr="sometimes when I'm out, you see, I don't like to look ahead. I look down. I don't know why. It's just I don't want to look at people or at the time I don't want to see people or…" title="Eddie's photo: Looking Down"/>
          <p:cNvPicPr>
            <a:picLocks noChangeAspect="1"/>
          </p:cNvPicPr>
          <p:nvPr/>
        </p:nvPicPr>
        <p:blipFill>
          <a:blip r:embed="rId2"/>
          <a:stretch>
            <a:fillRect/>
          </a:stretch>
        </p:blipFill>
        <p:spPr>
          <a:xfrm>
            <a:off x="8284125" y="0"/>
            <a:ext cx="3907875" cy="2962913"/>
          </a:xfrm>
          <a:prstGeom prst="rect">
            <a:avLst/>
          </a:prstGeom>
        </p:spPr>
      </p:pic>
      <p:sp>
        <p:nvSpPr>
          <p:cNvPr id="10" name="Rectangle 9"/>
          <p:cNvSpPr/>
          <p:nvPr/>
        </p:nvSpPr>
        <p:spPr>
          <a:xfrm>
            <a:off x="8179977" y="2962325"/>
            <a:ext cx="4077529" cy="830997"/>
          </a:xfrm>
          <a:prstGeom prst="rect">
            <a:avLst/>
          </a:prstGeom>
        </p:spPr>
        <p:txBody>
          <a:bodyPr wrap="square">
            <a:spAutoFit/>
          </a:bodyPr>
          <a:lstStyle/>
          <a:p>
            <a:r>
              <a:rPr lang="en-GB" sz="1600" dirty="0">
                <a:latin typeface="Calisto MT" panose="02040603050505030304" pitchFamily="18" charset="0"/>
              </a:rPr>
              <a:t>Sometimes when I'm out, you see, </a:t>
            </a:r>
            <a:r>
              <a:rPr lang="en-GB" sz="1600" b="1" dirty="0">
                <a:latin typeface="Calisto MT" panose="02040603050505030304" pitchFamily="18" charset="0"/>
              </a:rPr>
              <a:t>I don't like to look ahead</a:t>
            </a:r>
            <a:r>
              <a:rPr lang="en-GB" sz="1600" dirty="0">
                <a:latin typeface="Calisto MT" panose="02040603050505030304" pitchFamily="18" charset="0"/>
              </a:rPr>
              <a:t>. I look down. I don't know why.  </a:t>
            </a:r>
            <a:r>
              <a:rPr lang="en-GB" sz="1600" i="1" dirty="0">
                <a:latin typeface="Calisto MT" panose="02040603050505030304" pitchFamily="18" charset="0"/>
              </a:rPr>
              <a:t>Photo elicitation interview</a:t>
            </a:r>
          </a:p>
        </p:txBody>
      </p:sp>
      <p:sp>
        <p:nvSpPr>
          <p:cNvPr id="11" name="Rectangle 10"/>
          <p:cNvSpPr/>
          <p:nvPr/>
        </p:nvSpPr>
        <p:spPr>
          <a:xfrm>
            <a:off x="162554" y="2436424"/>
            <a:ext cx="7686555" cy="1754326"/>
          </a:xfrm>
          <a:prstGeom prst="rect">
            <a:avLst/>
          </a:prstGeom>
        </p:spPr>
        <p:txBody>
          <a:bodyPr wrap="square">
            <a:spAutoFit/>
          </a:bodyPr>
          <a:lstStyle/>
          <a:p>
            <a:r>
              <a:rPr lang="en-GB" dirty="0">
                <a:latin typeface="Calisto MT" panose="02040603050505030304" pitchFamily="18" charset="0"/>
                <a:ea typeface="Calibri" panose="020F0502020204030204" pitchFamily="34" charset="0"/>
              </a:rPr>
              <a:t>How are things? I say. Oh just the usual. Yesterday was a bad day: I had terrible anxiety; </a:t>
            </a:r>
            <a:r>
              <a:rPr lang="en-GB" b="1" dirty="0">
                <a:latin typeface="Calisto MT" panose="02040603050505030304" pitchFamily="18" charset="0"/>
                <a:ea typeface="Calibri" panose="020F0502020204030204" pitchFamily="34" charset="0"/>
              </a:rPr>
              <a:t>I had a terrible feeling in my stomach </a:t>
            </a:r>
            <a:r>
              <a:rPr lang="en-GB" dirty="0">
                <a:latin typeface="Calisto MT" panose="02040603050505030304" pitchFamily="18" charset="0"/>
                <a:ea typeface="Calibri" panose="020F0502020204030204" pitchFamily="34" charset="0"/>
              </a:rPr>
              <a:t>and felt a bit suicidal, he says in a matter-of-fact type way. I learn that he has got his universal credits review pack. He demonstrates its thickness with his hands... …</a:t>
            </a:r>
            <a:r>
              <a:rPr lang="en-GB" dirty="0">
                <a:latin typeface="Calisto MT" panose="02040603050505030304" pitchFamily="18" charset="0"/>
              </a:rPr>
              <a:t> I notice the folded shopping bag in his pocket ready for his trip to the foodbank. </a:t>
            </a:r>
            <a:r>
              <a:rPr lang="en-GB" i="1" dirty="0">
                <a:latin typeface="Calisto MT" panose="02040603050505030304" pitchFamily="18" charset="0"/>
              </a:rPr>
              <a:t>Field notes: meeting for coffee before going to the foodbank</a:t>
            </a:r>
          </a:p>
        </p:txBody>
      </p:sp>
      <p:sp>
        <p:nvSpPr>
          <p:cNvPr id="12" name="Rectangle 11"/>
          <p:cNvSpPr/>
          <p:nvPr/>
        </p:nvSpPr>
        <p:spPr>
          <a:xfrm>
            <a:off x="81053" y="5254986"/>
            <a:ext cx="11835230" cy="1559081"/>
          </a:xfrm>
          <a:prstGeom prst="rect">
            <a:avLst/>
          </a:prstGeom>
        </p:spPr>
        <p:txBody>
          <a:bodyPr wrap="square">
            <a:spAutoFit/>
          </a:bodyPr>
          <a:lstStyle/>
          <a:p>
            <a:pPr lvl="0">
              <a:lnSpc>
                <a:spcPct val="107000"/>
              </a:lnSpc>
              <a:spcAft>
                <a:spcPts val="800"/>
              </a:spcAft>
              <a:tabLst>
                <a:tab pos="457200" algn="l"/>
              </a:tabLst>
            </a:pPr>
            <a:r>
              <a:rPr lang="en-GB" dirty="0">
                <a:latin typeface="Calisto MT" panose="02040603050505030304" pitchFamily="18" charset="0"/>
                <a:ea typeface="Calibri" panose="020F0502020204030204" pitchFamily="34" charset="0"/>
                <a:cs typeface="Calibri" panose="020F0502020204030204" pitchFamily="34" charset="0"/>
              </a:rPr>
              <a:t>Just as we are finishing our coffees, his phone rings. He looks at the screen, holds up his finger as if to pause our conversation and says it the LW. Actually I don’t like going to the one in </a:t>
            </a:r>
            <a:r>
              <a:rPr lang="en-GB" dirty="0" err="1">
                <a:latin typeface="Calisto MT" panose="02040603050505030304" pitchFamily="18" charset="0"/>
                <a:ea typeface="Calibri" panose="020F0502020204030204" pitchFamily="34" charset="0"/>
                <a:cs typeface="Calibri" panose="020F0502020204030204" pitchFamily="34" charset="0"/>
              </a:rPr>
              <a:t>Benwell</a:t>
            </a:r>
            <a:r>
              <a:rPr lang="en-GB" dirty="0">
                <a:latin typeface="Calisto MT" panose="02040603050505030304" pitchFamily="18" charset="0"/>
                <a:ea typeface="Calibri" panose="020F0502020204030204" pitchFamily="34" charset="0"/>
                <a:cs typeface="Calibri" panose="020F0502020204030204" pitchFamily="34" charset="0"/>
              </a:rPr>
              <a:t>, I usually go to the one up the top… ok, see you in a bit.’ And he ends the call. </a:t>
            </a:r>
            <a:r>
              <a:rPr lang="en-GB" b="1" dirty="0">
                <a:latin typeface="Calisto MT" panose="02040603050505030304" pitchFamily="18" charset="0"/>
                <a:ea typeface="Calibri" panose="020F0502020204030204" pitchFamily="34" charset="0"/>
                <a:cs typeface="Calibri" panose="020F0502020204030204" pitchFamily="34" charset="0"/>
              </a:rPr>
              <a:t>He tells me with a raised eyebrow that the LW wants to meet to look over his expenditures with him after the Debt Relief Order is sorted – he doesn’t look too pleased. </a:t>
            </a:r>
            <a:r>
              <a:rPr lang="en-GB" dirty="0">
                <a:latin typeface="Calisto MT" panose="02040603050505030304" pitchFamily="18" charset="0"/>
                <a:ea typeface="Calibri" panose="020F0502020204030204" pitchFamily="34" charset="0"/>
                <a:cs typeface="Calibri" panose="020F0502020204030204" pitchFamily="34" charset="0"/>
              </a:rPr>
              <a:t>For now though he can go up to the office and get the foodbank voucher he says. </a:t>
            </a:r>
            <a:r>
              <a:rPr lang="en-GB" i="1" dirty="0">
                <a:latin typeface="Calisto MT" panose="02040603050505030304" pitchFamily="18" charset="0"/>
                <a:ea typeface="Calibri" panose="020F0502020204030204" pitchFamily="34" charset="0"/>
                <a:cs typeface="Calibri" panose="020F0502020204030204" pitchFamily="34" charset="0"/>
              </a:rPr>
              <a:t>field notes: meeting for coffee</a:t>
            </a:r>
          </a:p>
        </p:txBody>
      </p:sp>
      <p:sp>
        <p:nvSpPr>
          <p:cNvPr id="13" name="Rectangle 12"/>
          <p:cNvSpPr/>
          <p:nvPr/>
        </p:nvSpPr>
        <p:spPr>
          <a:xfrm>
            <a:off x="81053" y="4424577"/>
            <a:ext cx="11835230" cy="590931"/>
          </a:xfrm>
          <a:prstGeom prst="rect">
            <a:avLst/>
          </a:prstGeom>
        </p:spPr>
        <p:txBody>
          <a:bodyPr wrap="square">
            <a:spAutoFit/>
          </a:bodyPr>
          <a:lstStyle/>
          <a:p>
            <a:pPr lvl="0" defTabSz="914400">
              <a:lnSpc>
                <a:spcPct val="90000"/>
              </a:lnSpc>
              <a:spcBef>
                <a:spcPts val="1000"/>
              </a:spcBef>
            </a:pPr>
            <a:r>
              <a:rPr lang="en-GB" dirty="0">
                <a:solidFill>
                  <a:prstClr val="black"/>
                </a:solidFill>
                <a:latin typeface="Calisto MT" panose="02040603050505030304" pitchFamily="18" charset="0"/>
              </a:rPr>
              <a:t>I asked if I could look around the place, the gym, like a little tour of it. They said I could go at some point, but then I didn’t go. It didn’t materialise. I just… To be honest with you, Kate, </a:t>
            </a:r>
            <a:r>
              <a:rPr lang="en-GB" b="1" dirty="0">
                <a:solidFill>
                  <a:prstClr val="black"/>
                </a:solidFill>
                <a:latin typeface="Calisto MT" panose="02040603050505030304" pitchFamily="18" charset="0"/>
              </a:rPr>
              <a:t>I just couldn’t be bothered</a:t>
            </a:r>
            <a:r>
              <a:rPr lang="en-GB" dirty="0">
                <a:solidFill>
                  <a:prstClr val="black"/>
                </a:solidFill>
                <a:latin typeface="Calisto MT" panose="02040603050505030304" pitchFamily="18" charset="0"/>
              </a:rPr>
              <a:t>. </a:t>
            </a:r>
            <a:r>
              <a:rPr lang="en-GB" i="1" dirty="0">
                <a:solidFill>
                  <a:prstClr val="black"/>
                </a:solidFill>
                <a:latin typeface="Calisto MT" panose="02040603050505030304" pitchFamily="18" charset="0"/>
              </a:rPr>
              <a:t>Exit interview</a:t>
            </a:r>
            <a:endParaRPr lang="en-GB" dirty="0">
              <a:solidFill>
                <a:prstClr val="black"/>
              </a:solidFill>
              <a:latin typeface="Calisto MT" panose="02040603050505030304" pitchFamily="18" charset="0"/>
            </a:endParaRPr>
          </a:p>
        </p:txBody>
      </p:sp>
    </p:spTree>
    <p:extLst>
      <p:ext uri="{BB962C8B-B14F-4D97-AF65-F5344CB8AC3E}">
        <p14:creationId xmlns:p14="http://schemas.microsoft.com/office/powerpoint/2010/main" val="2108250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50" y="-200025"/>
            <a:ext cx="3049078" cy="1325563"/>
          </a:xfrm>
        </p:spPr>
        <p:txBody>
          <a:bodyPr>
            <a:normAutofit/>
          </a:bodyPr>
          <a:lstStyle/>
          <a:p>
            <a:r>
              <a:rPr lang="en-GB" sz="3600" dirty="0">
                <a:solidFill>
                  <a:schemeClr val="tx1">
                    <a:lumMod val="50000"/>
                    <a:lumOff val="50000"/>
                  </a:schemeClr>
                </a:solidFill>
                <a:latin typeface="Calisto MT" panose="02040603050505030304" pitchFamily="18" charset="0"/>
              </a:rPr>
              <a:t>Knowing</a:t>
            </a:r>
          </a:p>
        </p:txBody>
      </p:sp>
      <p:sp>
        <p:nvSpPr>
          <p:cNvPr id="3" name="Content Placeholder 2"/>
          <p:cNvSpPr>
            <a:spLocks noGrp="1"/>
          </p:cNvSpPr>
          <p:nvPr>
            <p:ph idx="1"/>
          </p:nvPr>
        </p:nvSpPr>
        <p:spPr>
          <a:xfrm>
            <a:off x="1" y="914400"/>
            <a:ext cx="12191999" cy="4638676"/>
          </a:xfrm>
        </p:spPr>
        <p:txBody>
          <a:bodyPr>
            <a:normAutofit/>
          </a:bodyPr>
          <a:lstStyle/>
          <a:p>
            <a:r>
              <a:rPr lang="en-GB" sz="2400" b="1" dirty="0">
                <a:latin typeface="Calisto MT" panose="02040603050505030304" pitchFamily="18" charset="0"/>
              </a:rPr>
              <a:t>Eddie</a:t>
            </a:r>
            <a:r>
              <a:rPr lang="en-GB" sz="2400" dirty="0">
                <a:latin typeface="Calisto MT" panose="02040603050505030304" pitchFamily="18" charset="0"/>
              </a:rPr>
              <a:t>: </a:t>
            </a:r>
            <a:r>
              <a:rPr lang="en-GB" sz="2400" b="1" dirty="0">
                <a:latin typeface="Calisto MT" panose="02040603050505030304" pitchFamily="18" charset="0"/>
              </a:rPr>
              <a:t>I try to eat the right foods</a:t>
            </a:r>
            <a:r>
              <a:rPr lang="en-GB" sz="2400" dirty="0">
                <a:latin typeface="Calisto MT" panose="02040603050505030304" pitchFamily="18" charset="0"/>
              </a:rPr>
              <a:t>, you know, lots of fruit, but then again, some fruit’s got loads of sugar in. Bananas have got a teaspoon of sugar in. </a:t>
            </a:r>
            <a:r>
              <a:rPr lang="en-GB" sz="2400" i="1" dirty="0">
                <a:latin typeface="Calisto MT" panose="02040603050505030304" pitchFamily="18" charset="0"/>
              </a:rPr>
              <a:t>1</a:t>
            </a:r>
            <a:r>
              <a:rPr lang="en-GB" sz="2400" i="1" baseline="30000" dirty="0">
                <a:latin typeface="Calisto MT" panose="02040603050505030304" pitchFamily="18" charset="0"/>
              </a:rPr>
              <a:t>st</a:t>
            </a:r>
            <a:r>
              <a:rPr lang="en-GB" sz="2400" i="1" dirty="0">
                <a:latin typeface="Calisto MT" panose="02040603050505030304" pitchFamily="18" charset="0"/>
              </a:rPr>
              <a:t> interview</a:t>
            </a:r>
          </a:p>
          <a:p>
            <a:r>
              <a:rPr lang="en-GB" sz="2400" b="1" dirty="0">
                <a:latin typeface="Calisto MT" panose="02040603050505030304" pitchFamily="18" charset="0"/>
              </a:rPr>
              <a:t>Aisha</a:t>
            </a:r>
            <a:r>
              <a:rPr lang="en-GB" sz="2400" dirty="0">
                <a:latin typeface="Calisto MT" panose="02040603050505030304" pitchFamily="18" charset="0"/>
              </a:rPr>
              <a:t>: I don’t have a rest. Sometimes I eat because I need to eat, not because I’m following, you know, now it’s time to eat. My mind is so concentrating the boys. </a:t>
            </a:r>
            <a:r>
              <a:rPr lang="en-GB" sz="2400" b="1" dirty="0">
                <a:latin typeface="Calisto MT" panose="02040603050505030304" pitchFamily="18" charset="0"/>
              </a:rPr>
              <a:t>I try to do different</a:t>
            </a:r>
            <a:r>
              <a:rPr lang="en-GB" sz="2400" dirty="0">
                <a:latin typeface="Calisto MT" panose="02040603050505030304" pitchFamily="18" charset="0"/>
              </a:rPr>
              <a:t>, but sometimes I just want to make sure the kids are alright. </a:t>
            </a:r>
            <a:r>
              <a:rPr lang="en-GB" sz="2400" i="1" dirty="0">
                <a:latin typeface="Calisto MT" panose="02040603050505030304" pitchFamily="18" charset="0"/>
              </a:rPr>
              <a:t>1</a:t>
            </a:r>
            <a:r>
              <a:rPr lang="en-GB" sz="2400" i="1" baseline="30000" dirty="0">
                <a:latin typeface="Calisto MT" panose="02040603050505030304" pitchFamily="18" charset="0"/>
              </a:rPr>
              <a:t>st</a:t>
            </a:r>
            <a:r>
              <a:rPr lang="en-GB" sz="2400" i="1" dirty="0">
                <a:latin typeface="Calisto MT" panose="02040603050505030304" pitchFamily="18" charset="0"/>
              </a:rPr>
              <a:t> interview</a:t>
            </a:r>
            <a:endParaRPr lang="en-GB" sz="2400" dirty="0">
              <a:latin typeface="Calisto MT" panose="02040603050505030304" pitchFamily="18" charset="0"/>
            </a:endParaRPr>
          </a:p>
          <a:p>
            <a:r>
              <a:rPr lang="en-GB" sz="2400" b="1" dirty="0">
                <a:latin typeface="Calisto MT" panose="02040603050505030304" pitchFamily="18" charset="0"/>
              </a:rPr>
              <a:t>Anna</a:t>
            </a:r>
            <a:r>
              <a:rPr lang="en-GB" sz="2400" dirty="0">
                <a:latin typeface="Calisto MT" panose="02040603050505030304" pitchFamily="18" charset="0"/>
              </a:rPr>
              <a:t>: </a:t>
            </a:r>
            <a:r>
              <a:rPr lang="en-GB" sz="2400" b="1" dirty="0">
                <a:latin typeface="Calisto MT" panose="02040603050505030304" pitchFamily="18" charset="0"/>
              </a:rPr>
              <a:t>I tried to change </a:t>
            </a:r>
            <a:r>
              <a:rPr lang="en-GB" sz="2400" dirty="0">
                <a:latin typeface="Calisto MT" panose="02040603050505030304" pitchFamily="18" charset="0"/>
              </a:rPr>
              <a:t>what I ate. I’ve changed from white bread to brown bread, which they said is better for you. </a:t>
            </a:r>
            <a:r>
              <a:rPr lang="en-GB" sz="2400" i="1" dirty="0">
                <a:latin typeface="Calisto MT" panose="02040603050505030304" pitchFamily="18" charset="0"/>
              </a:rPr>
              <a:t>1</a:t>
            </a:r>
            <a:r>
              <a:rPr lang="en-GB" sz="2400" i="1" baseline="30000" dirty="0">
                <a:latin typeface="Calisto MT" panose="02040603050505030304" pitchFamily="18" charset="0"/>
              </a:rPr>
              <a:t>st</a:t>
            </a:r>
            <a:r>
              <a:rPr lang="en-GB" sz="2400" i="1" dirty="0">
                <a:latin typeface="Calisto MT" panose="02040603050505030304" pitchFamily="18" charset="0"/>
              </a:rPr>
              <a:t> interview</a:t>
            </a:r>
            <a:endParaRPr lang="en-GB" sz="2400" dirty="0">
              <a:latin typeface="Calisto MT" panose="02040603050505030304" pitchFamily="18" charset="0"/>
            </a:endParaRPr>
          </a:p>
          <a:p>
            <a:r>
              <a:rPr lang="en-GB" sz="2400" b="1" dirty="0">
                <a:latin typeface="Calisto MT" panose="02040603050505030304" pitchFamily="18" charset="0"/>
              </a:rPr>
              <a:t>Carol: I know </a:t>
            </a:r>
            <a:r>
              <a:rPr lang="en-GB" sz="2400" dirty="0">
                <a:latin typeface="Calisto MT" panose="02040603050505030304" pitchFamily="18" charset="0"/>
              </a:rPr>
              <a:t>I have made these mistakes. </a:t>
            </a:r>
            <a:r>
              <a:rPr lang="en-GB" sz="2400" b="1" dirty="0">
                <a:latin typeface="Calisto MT" panose="02040603050505030304" pitchFamily="18" charset="0"/>
              </a:rPr>
              <a:t>I know </a:t>
            </a:r>
            <a:r>
              <a:rPr lang="en-GB" sz="2400" dirty="0">
                <a:latin typeface="Calisto MT" panose="02040603050505030304" pitchFamily="18" charset="0"/>
              </a:rPr>
              <a:t>that I am the one that… They don’t need to keep telling me that I am fat and everything else. </a:t>
            </a:r>
            <a:r>
              <a:rPr lang="en-GB" sz="2400" b="1" dirty="0">
                <a:latin typeface="Calisto MT" panose="02040603050505030304" pitchFamily="18" charset="0"/>
              </a:rPr>
              <a:t>I know </a:t>
            </a:r>
            <a:r>
              <a:rPr lang="en-GB" sz="2400" dirty="0">
                <a:latin typeface="Calisto MT" panose="02040603050505030304" pitchFamily="18" charset="0"/>
              </a:rPr>
              <a:t>all of that. I have known that all of my life, since school. I was bullied as a kid. </a:t>
            </a:r>
            <a:r>
              <a:rPr lang="en-GB" sz="2400" i="1" dirty="0">
                <a:latin typeface="Calisto MT" panose="02040603050505030304" pitchFamily="18" charset="0"/>
              </a:rPr>
              <a:t>Exit interview</a:t>
            </a:r>
            <a:endParaRPr lang="en-GB" sz="2400" dirty="0">
              <a:latin typeface="Calisto MT" panose="02040603050505030304" pitchFamily="18" charset="0"/>
            </a:endParaRPr>
          </a:p>
          <a:p>
            <a:endParaRPr lang="en-GB" dirty="0"/>
          </a:p>
          <a:p>
            <a:endParaRPr lang="en-GB" dirty="0">
              <a:ea typeface="Calibri" panose="020F0502020204030204" pitchFamily="34" charset="0"/>
              <a:cs typeface="Times New Roman" panose="02020603050405020304" pitchFamily="18" charset="0"/>
            </a:endParaRPr>
          </a:p>
          <a:p>
            <a:endParaRPr lang="en-GB" dirty="0"/>
          </a:p>
          <a:p>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1759431980"/>
              </p:ext>
            </p:extLst>
          </p:nvPr>
        </p:nvGraphicFramePr>
        <p:xfrm>
          <a:off x="157162" y="4964717"/>
          <a:ext cx="11877675" cy="1702784"/>
        </p:xfrm>
        <a:graphic>
          <a:graphicData uri="http://schemas.openxmlformats.org/drawingml/2006/table">
            <a:tbl>
              <a:tblPr firstRow="1" firstCol="1" bandRow="1">
                <a:tableStyleId>{5C22544A-7EE6-4342-B048-85BDC9FD1C3A}</a:tableStyleId>
              </a:tblPr>
              <a:tblGrid>
                <a:gridCol w="790575">
                  <a:extLst>
                    <a:ext uri="{9D8B030D-6E8A-4147-A177-3AD203B41FA5}">
                      <a16:colId xmlns:a16="http://schemas.microsoft.com/office/drawing/2014/main" val="3986868828"/>
                    </a:ext>
                  </a:extLst>
                </a:gridCol>
                <a:gridCol w="657225">
                  <a:extLst>
                    <a:ext uri="{9D8B030D-6E8A-4147-A177-3AD203B41FA5}">
                      <a16:colId xmlns:a16="http://schemas.microsoft.com/office/drawing/2014/main" val="737763381"/>
                    </a:ext>
                  </a:extLst>
                </a:gridCol>
                <a:gridCol w="2000250">
                  <a:extLst>
                    <a:ext uri="{9D8B030D-6E8A-4147-A177-3AD203B41FA5}">
                      <a16:colId xmlns:a16="http://schemas.microsoft.com/office/drawing/2014/main" val="2006867770"/>
                    </a:ext>
                  </a:extLst>
                </a:gridCol>
                <a:gridCol w="1609725">
                  <a:extLst>
                    <a:ext uri="{9D8B030D-6E8A-4147-A177-3AD203B41FA5}">
                      <a16:colId xmlns:a16="http://schemas.microsoft.com/office/drawing/2014/main" val="4107590412"/>
                    </a:ext>
                  </a:extLst>
                </a:gridCol>
                <a:gridCol w="1533525">
                  <a:extLst>
                    <a:ext uri="{9D8B030D-6E8A-4147-A177-3AD203B41FA5}">
                      <a16:colId xmlns:a16="http://schemas.microsoft.com/office/drawing/2014/main" val="521514258"/>
                    </a:ext>
                  </a:extLst>
                </a:gridCol>
                <a:gridCol w="733425">
                  <a:extLst>
                    <a:ext uri="{9D8B030D-6E8A-4147-A177-3AD203B41FA5}">
                      <a16:colId xmlns:a16="http://schemas.microsoft.com/office/drawing/2014/main" val="2324982451"/>
                    </a:ext>
                  </a:extLst>
                </a:gridCol>
                <a:gridCol w="1838325">
                  <a:extLst>
                    <a:ext uri="{9D8B030D-6E8A-4147-A177-3AD203B41FA5}">
                      <a16:colId xmlns:a16="http://schemas.microsoft.com/office/drawing/2014/main" val="215405932"/>
                    </a:ext>
                  </a:extLst>
                </a:gridCol>
                <a:gridCol w="2714625">
                  <a:extLst>
                    <a:ext uri="{9D8B030D-6E8A-4147-A177-3AD203B41FA5}">
                      <a16:colId xmlns:a16="http://schemas.microsoft.com/office/drawing/2014/main" val="3453732647"/>
                    </a:ext>
                  </a:extLst>
                </a:gridCol>
              </a:tblGrid>
              <a:tr h="612933">
                <a:tc>
                  <a:txBody>
                    <a:bodyPr/>
                    <a:lstStyle/>
                    <a:p>
                      <a:pPr>
                        <a:lnSpc>
                          <a:spcPct val="107000"/>
                        </a:lnSpc>
                        <a:spcAft>
                          <a:spcPts val="0"/>
                        </a:spcAft>
                      </a:pPr>
                      <a:r>
                        <a:rPr lang="en-GB" sz="1600" dirty="0">
                          <a:effectLst/>
                          <a:latin typeface="Calisto MT" panose="02040603050505030304" pitchFamily="18" charset="0"/>
                        </a:rPr>
                        <a:t> </a:t>
                      </a:r>
                      <a:endParaRPr lang="en-GB" sz="16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latin typeface="Calisto MT" panose="02040603050505030304" pitchFamily="18" charset="0"/>
                        </a:rPr>
                        <a:t>Age</a:t>
                      </a:r>
                      <a:endParaRPr lang="en-GB" sz="16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latin typeface="Calisto MT" panose="02040603050505030304" pitchFamily="18" charset="0"/>
                        </a:rPr>
                        <a:t>Health conditions</a:t>
                      </a:r>
                      <a:endParaRPr lang="en-GB" sz="16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latin typeface="Calisto MT" panose="02040603050505030304" pitchFamily="18" charset="0"/>
                        </a:rPr>
                        <a:t>Employment</a:t>
                      </a:r>
                      <a:endParaRPr lang="en-GB" sz="16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a:effectLst/>
                          <a:latin typeface="Calisto MT" panose="02040603050505030304" pitchFamily="18" charset="0"/>
                        </a:rPr>
                        <a:t>Housing</a:t>
                      </a:r>
                      <a:endParaRPr lang="en-GB" sz="16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latin typeface="Calisto MT" panose="02040603050505030304" pitchFamily="18" charset="0"/>
                        </a:rPr>
                        <a:t>IMD Decile</a:t>
                      </a:r>
                      <a:endParaRPr lang="en-GB" sz="16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latin typeface="Calisto MT" panose="02040603050505030304" pitchFamily="18" charset="0"/>
                        </a:rPr>
                        <a:t>Education</a:t>
                      </a:r>
                      <a:endParaRPr lang="en-GB" sz="16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600" dirty="0">
                          <a:effectLst/>
                          <a:latin typeface="Calisto MT" panose="02040603050505030304" pitchFamily="18" charset="0"/>
                        </a:rPr>
                        <a:t>household income</a:t>
                      </a:r>
                      <a:endParaRPr lang="en-GB" sz="16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5808407"/>
                  </a:ext>
                </a:extLst>
              </a:tr>
              <a:tr h="432626">
                <a:tc>
                  <a:txBody>
                    <a:bodyPr/>
                    <a:lstStyle/>
                    <a:p>
                      <a:pPr>
                        <a:lnSpc>
                          <a:spcPct val="107000"/>
                        </a:lnSpc>
                        <a:spcAft>
                          <a:spcPts val="800"/>
                        </a:spcAft>
                      </a:pPr>
                      <a:r>
                        <a:rPr lang="en-GB" sz="1600" b="1" dirty="0">
                          <a:effectLst/>
                          <a:latin typeface="Calisto MT" panose="02040603050505030304" pitchFamily="18" charset="0"/>
                          <a:ea typeface="Calibri" panose="020F0502020204030204" pitchFamily="34" charset="0"/>
                          <a:cs typeface="Times New Roman" panose="02020603050405020304" pitchFamily="18" charset="0"/>
                        </a:rPr>
                        <a:t>Aisha</a:t>
                      </a:r>
                      <a:endParaRPr lang="en-GB" sz="16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40-44</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T2D, depression</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Unemployed</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Social housing</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1</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HE in Angola</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£10,000 - £15,000</a:t>
                      </a:r>
                    </a:p>
                  </a:txBody>
                  <a:tcPr marL="68580" marR="68580" marT="9525" marB="0"/>
                </a:tc>
                <a:extLst>
                  <a:ext uri="{0D108BD9-81ED-4DB2-BD59-A6C34878D82A}">
                    <a16:rowId xmlns:a16="http://schemas.microsoft.com/office/drawing/2014/main" val="2495331650"/>
                  </a:ext>
                </a:extLst>
              </a:tr>
              <a:tr h="361950">
                <a:tc>
                  <a:txBody>
                    <a:bodyPr/>
                    <a:lstStyle/>
                    <a:p>
                      <a:pPr>
                        <a:lnSpc>
                          <a:spcPct val="107000"/>
                        </a:lnSpc>
                        <a:spcAft>
                          <a:spcPts val="800"/>
                        </a:spcAft>
                      </a:pPr>
                      <a:r>
                        <a:rPr lang="en-GB" sz="1600" b="1" dirty="0">
                          <a:effectLst/>
                          <a:latin typeface="Calisto MT" panose="02040603050505030304" pitchFamily="18" charset="0"/>
                          <a:ea typeface="Calibri" panose="020F0502020204030204" pitchFamily="34" charset="0"/>
                          <a:cs typeface="Times New Roman" panose="02020603050405020304" pitchFamily="18" charset="0"/>
                        </a:rPr>
                        <a:t>Anna</a:t>
                      </a:r>
                      <a:endParaRPr lang="en-GB" sz="16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55-59</a:t>
                      </a:r>
                    </a:p>
                  </a:txBody>
                  <a:tcPr marL="68580" marR="68580" marT="9525" marB="0"/>
                </a:tc>
                <a:tc>
                  <a:txBody>
                    <a:bodyPr/>
                    <a:lstStyle/>
                    <a:p>
                      <a:pPr>
                        <a:lnSpc>
                          <a:spcPct val="107000"/>
                        </a:lnSpc>
                        <a:spcAft>
                          <a:spcPts val="800"/>
                        </a:spcAft>
                      </a:pPr>
                      <a:r>
                        <a:rPr lang="en-GB" sz="1600">
                          <a:effectLst/>
                          <a:latin typeface="Calisto MT" panose="02040603050505030304" pitchFamily="18" charset="0"/>
                          <a:ea typeface="Calibri" panose="020F0502020204030204" pitchFamily="34" charset="0"/>
                          <a:cs typeface="Times New Roman" panose="02020603050405020304" pitchFamily="18" charset="0"/>
                        </a:rPr>
                        <a:t>T2D, asthma</a:t>
                      </a:r>
                    </a:p>
                  </a:txBody>
                  <a:tcPr marL="68580" marR="68580" marT="9525" marB="0"/>
                </a:tc>
                <a:tc>
                  <a:txBody>
                    <a:bodyPr/>
                    <a:lstStyle/>
                    <a:p>
                      <a:pPr>
                        <a:lnSpc>
                          <a:spcPct val="107000"/>
                        </a:lnSpc>
                        <a:spcAft>
                          <a:spcPts val="800"/>
                        </a:spcAft>
                      </a:pPr>
                      <a:r>
                        <a:rPr lang="en-GB" sz="1600">
                          <a:effectLst/>
                          <a:latin typeface="Calisto MT" panose="02040603050505030304" pitchFamily="18" charset="0"/>
                          <a:ea typeface="Calibri" panose="020F0502020204030204" pitchFamily="34" charset="0"/>
                          <a:cs typeface="Times New Roman" panose="02020603050405020304" pitchFamily="18" charset="0"/>
                        </a:rPr>
                        <a:t>Unemployed</a:t>
                      </a:r>
                    </a:p>
                  </a:txBody>
                  <a:tcPr marL="68580" marR="68580" marT="9525" marB="0"/>
                </a:tc>
                <a:tc>
                  <a:txBody>
                    <a:bodyPr/>
                    <a:lstStyle/>
                    <a:p>
                      <a:pPr>
                        <a:lnSpc>
                          <a:spcPct val="107000"/>
                        </a:lnSpc>
                        <a:spcAft>
                          <a:spcPts val="800"/>
                        </a:spcAft>
                      </a:pPr>
                      <a:r>
                        <a:rPr lang="en-GB" sz="1600">
                          <a:effectLst/>
                          <a:latin typeface="Calisto MT" panose="02040603050505030304" pitchFamily="18" charset="0"/>
                          <a:ea typeface="Calibri" panose="020F0502020204030204" pitchFamily="34" charset="0"/>
                          <a:cs typeface="Times New Roman" panose="02020603050405020304" pitchFamily="18" charset="0"/>
                        </a:rPr>
                        <a:t>Social Housing</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1</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None</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£5,000-£10,000</a:t>
                      </a:r>
                    </a:p>
                  </a:txBody>
                  <a:tcPr marL="68580" marR="68580" marT="9525" marB="0"/>
                </a:tc>
                <a:extLst>
                  <a:ext uri="{0D108BD9-81ED-4DB2-BD59-A6C34878D82A}">
                    <a16:rowId xmlns:a16="http://schemas.microsoft.com/office/drawing/2014/main" val="1672607168"/>
                  </a:ext>
                </a:extLst>
              </a:tr>
              <a:tr h="295275">
                <a:tc>
                  <a:txBody>
                    <a:bodyPr/>
                    <a:lstStyle/>
                    <a:p>
                      <a:pPr>
                        <a:lnSpc>
                          <a:spcPct val="107000"/>
                        </a:lnSpc>
                        <a:spcAft>
                          <a:spcPts val="800"/>
                        </a:spcAft>
                      </a:pPr>
                      <a:r>
                        <a:rPr lang="en-GB" sz="1600" b="1" dirty="0">
                          <a:effectLst/>
                          <a:latin typeface="Calisto MT" panose="02040603050505030304" pitchFamily="18" charset="0"/>
                          <a:ea typeface="Calibri" panose="020F0502020204030204" pitchFamily="34" charset="0"/>
                          <a:cs typeface="Times New Roman" panose="02020603050405020304" pitchFamily="18" charset="0"/>
                        </a:rPr>
                        <a:t>Carol</a:t>
                      </a:r>
                      <a:endParaRPr lang="en-GB" sz="16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spcAft>
                          <a:spcPts val="800"/>
                        </a:spcAft>
                      </a:pPr>
                      <a:r>
                        <a:rPr lang="en-GB" sz="1600">
                          <a:effectLst/>
                          <a:latin typeface="Calisto MT" panose="02040603050505030304" pitchFamily="18" charset="0"/>
                          <a:ea typeface="Calibri" panose="020F0502020204030204" pitchFamily="34" charset="0"/>
                          <a:cs typeface="Times New Roman" panose="02020603050405020304" pitchFamily="18" charset="0"/>
                        </a:rPr>
                        <a:t>45-49</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T2D, asthma, hernia</a:t>
                      </a:r>
                    </a:p>
                  </a:txBody>
                  <a:tcPr marL="68580" marR="68580" marT="9525" marB="0"/>
                </a:tc>
                <a:tc>
                  <a:txBody>
                    <a:bodyPr/>
                    <a:lstStyle/>
                    <a:p>
                      <a:pPr>
                        <a:lnSpc>
                          <a:spcPct val="107000"/>
                        </a:lnSpc>
                        <a:spcAft>
                          <a:spcPts val="800"/>
                        </a:spcAft>
                      </a:pPr>
                      <a:r>
                        <a:rPr lang="en-GB" sz="1600">
                          <a:effectLst/>
                          <a:latin typeface="Calisto MT" panose="02040603050505030304" pitchFamily="18" charset="0"/>
                          <a:ea typeface="Calibri" panose="020F0502020204030204" pitchFamily="34" charset="0"/>
                          <a:cs typeface="Times New Roman" panose="02020603050405020304" pitchFamily="18" charset="0"/>
                        </a:rPr>
                        <a:t>Unemployed</a:t>
                      </a:r>
                    </a:p>
                  </a:txBody>
                  <a:tcPr marL="68580" marR="68580" marT="9525" marB="0"/>
                </a:tc>
                <a:tc>
                  <a:txBody>
                    <a:bodyPr/>
                    <a:lstStyle/>
                    <a:p>
                      <a:pPr>
                        <a:lnSpc>
                          <a:spcPct val="107000"/>
                        </a:lnSpc>
                        <a:spcAft>
                          <a:spcPts val="800"/>
                        </a:spcAft>
                      </a:pPr>
                      <a:r>
                        <a:rPr lang="en-GB" sz="1600">
                          <a:effectLst/>
                          <a:latin typeface="Calisto MT" panose="02040603050505030304" pitchFamily="18" charset="0"/>
                          <a:ea typeface="Calibri" panose="020F0502020204030204" pitchFamily="34" charset="0"/>
                          <a:cs typeface="Times New Roman" panose="02020603050405020304" pitchFamily="18" charset="0"/>
                        </a:rPr>
                        <a:t>Renting</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1</a:t>
                      </a:r>
                    </a:p>
                  </a:txBody>
                  <a:tcPr marL="68580" marR="68580" marT="9525" marB="0"/>
                </a:tc>
                <a:tc>
                  <a:txBody>
                    <a:bodyPr/>
                    <a:lstStyle/>
                    <a:p>
                      <a:pPr>
                        <a:lnSpc>
                          <a:spcPct val="107000"/>
                        </a:lnSpc>
                        <a:spcAft>
                          <a:spcPts val="800"/>
                        </a:spcAft>
                      </a:pPr>
                      <a:r>
                        <a:rPr lang="en-GB" sz="1600">
                          <a:effectLst/>
                          <a:latin typeface="Calisto MT" panose="02040603050505030304" pitchFamily="18" charset="0"/>
                          <a:ea typeface="Calibri" panose="020F0502020204030204" pitchFamily="34" charset="0"/>
                          <a:cs typeface="Times New Roman" panose="02020603050405020304" pitchFamily="18" charset="0"/>
                        </a:rPr>
                        <a:t>None</a:t>
                      </a:r>
                    </a:p>
                  </a:txBody>
                  <a:tcPr marL="68580" marR="68580" marT="9525" marB="0"/>
                </a:tc>
                <a:tc>
                  <a:txBody>
                    <a:bodyPr/>
                    <a:lstStyle/>
                    <a:p>
                      <a:pPr>
                        <a:lnSpc>
                          <a:spcPct val="107000"/>
                        </a:lnSpc>
                        <a:spcAft>
                          <a:spcPts val="800"/>
                        </a:spcAft>
                      </a:pPr>
                      <a:r>
                        <a:rPr lang="en-GB" sz="1600" dirty="0">
                          <a:effectLst/>
                          <a:latin typeface="Calisto MT" panose="02040603050505030304" pitchFamily="18" charset="0"/>
                          <a:ea typeface="Calibri" panose="020F0502020204030204" pitchFamily="34" charset="0"/>
                          <a:cs typeface="Times New Roman" panose="02020603050405020304" pitchFamily="18" charset="0"/>
                        </a:rPr>
                        <a:t>£5,000-£10,000</a:t>
                      </a:r>
                    </a:p>
                  </a:txBody>
                  <a:tcPr marL="68580" marR="68580" marT="9525" marB="0"/>
                </a:tc>
                <a:extLst>
                  <a:ext uri="{0D108BD9-81ED-4DB2-BD59-A6C34878D82A}">
                    <a16:rowId xmlns:a16="http://schemas.microsoft.com/office/drawing/2014/main" val="3256013433"/>
                  </a:ext>
                </a:extLst>
              </a:tr>
            </a:tbl>
          </a:graphicData>
        </a:graphic>
      </p:graphicFrame>
    </p:spTree>
    <p:extLst>
      <p:ext uri="{BB962C8B-B14F-4D97-AF65-F5344CB8AC3E}">
        <p14:creationId xmlns:p14="http://schemas.microsoft.com/office/powerpoint/2010/main" val="3397802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11250"/>
          </a:xfrm>
        </p:spPr>
        <p:txBody>
          <a:bodyPr/>
          <a:lstStyle/>
          <a:p>
            <a:r>
              <a:rPr lang="en-GB" sz="3600" dirty="0">
                <a:solidFill>
                  <a:schemeClr val="tx1">
                    <a:lumMod val="50000"/>
                    <a:lumOff val="50000"/>
                  </a:schemeClr>
                </a:solidFill>
                <a:latin typeface="Calisto MT" panose="02040603050505030304" pitchFamily="18" charset="0"/>
              </a:rPr>
              <a:t>Concluding remarks</a:t>
            </a:r>
            <a:r>
              <a:rPr lang="en-GB" dirty="0"/>
              <a:t>	</a:t>
            </a:r>
          </a:p>
        </p:txBody>
      </p:sp>
      <p:sp>
        <p:nvSpPr>
          <p:cNvPr id="3" name="Content Placeholder 2"/>
          <p:cNvSpPr>
            <a:spLocks noGrp="1"/>
          </p:cNvSpPr>
          <p:nvPr>
            <p:ph idx="1"/>
          </p:nvPr>
        </p:nvSpPr>
        <p:spPr>
          <a:xfrm>
            <a:off x="400050" y="1377950"/>
            <a:ext cx="11410950" cy="4351338"/>
          </a:xfrm>
        </p:spPr>
        <p:txBody>
          <a:bodyPr>
            <a:noAutofit/>
          </a:bodyPr>
          <a:lstStyle/>
          <a:p>
            <a:pPr>
              <a:spcBef>
                <a:spcPts val="1800"/>
              </a:spcBef>
            </a:pPr>
            <a:r>
              <a:rPr lang="en-GB" sz="2400" dirty="0">
                <a:latin typeface="Calisto MT" panose="02040603050505030304" pitchFamily="18" charset="0"/>
              </a:rPr>
              <a:t>Healthy future imaginations cannot be separated therefore from past histories and present context</a:t>
            </a:r>
          </a:p>
          <a:p>
            <a:pPr>
              <a:spcBef>
                <a:spcPts val="1800"/>
              </a:spcBef>
            </a:pPr>
            <a:r>
              <a:rPr lang="en-GB" sz="2400" dirty="0">
                <a:latin typeface="Calisto MT" panose="02040603050505030304" pitchFamily="18" charset="0"/>
              </a:rPr>
              <a:t>‘Living poor’ illustrates what is possible within the constraints of short horizons, the improvisations that people use in their day to day lives to deal with living presents, rather than anticipated futures. ‘(</a:t>
            </a:r>
            <a:r>
              <a:rPr lang="en-GB" sz="2400" dirty="0" err="1">
                <a:latin typeface="Calisto MT" panose="02040603050505030304" pitchFamily="18" charset="0"/>
              </a:rPr>
              <a:t>Warin</a:t>
            </a:r>
            <a:r>
              <a:rPr lang="en-GB" sz="2400" dirty="0">
                <a:latin typeface="Calisto MT" panose="02040603050505030304" pitchFamily="18" charset="0"/>
              </a:rPr>
              <a:t> et al 2015: 314)</a:t>
            </a:r>
          </a:p>
          <a:p>
            <a:pPr>
              <a:spcBef>
                <a:spcPts val="1800"/>
              </a:spcBef>
            </a:pPr>
            <a:r>
              <a:rPr lang="en-GB" sz="2400" b="1" dirty="0">
                <a:latin typeface="Calisto MT" panose="02040603050505030304" pitchFamily="18" charset="0"/>
                <a:ea typeface="Calibri" panose="020F0502020204030204" pitchFamily="34" charset="0"/>
                <a:cs typeface="Times New Roman" panose="02020603050405020304" pitchFamily="18" charset="0"/>
              </a:rPr>
              <a:t>Carol</a:t>
            </a:r>
            <a:r>
              <a:rPr lang="en-GB" sz="2400" dirty="0">
                <a:latin typeface="Calisto MT" panose="02040603050505030304" pitchFamily="18" charset="0"/>
                <a:ea typeface="Calibri" panose="020F0502020204030204" pitchFamily="34" charset="0"/>
                <a:cs typeface="Times New Roman" panose="02020603050405020304" pitchFamily="18" charset="0"/>
              </a:rPr>
              <a:t>: </a:t>
            </a:r>
            <a:r>
              <a:rPr lang="en-GB" sz="2400" dirty="0">
                <a:latin typeface="Calisto MT" panose="02040603050505030304" pitchFamily="18" charset="0"/>
              </a:rPr>
              <a:t>before I knew it I had pushed everybody away, i.e. LW14, that was trying to help me and get me on the right track and everything. And I just couldn’t do it. </a:t>
            </a:r>
            <a:r>
              <a:rPr lang="en-GB" sz="2400" b="1" dirty="0">
                <a:latin typeface="Calisto MT" panose="02040603050505030304" pitchFamily="18" charset="0"/>
              </a:rPr>
              <a:t>I had no motivation </a:t>
            </a:r>
            <a:r>
              <a:rPr lang="en-GB" sz="2400" dirty="0">
                <a:latin typeface="Calisto MT" panose="02040603050505030304" pitchFamily="18" charset="0"/>
              </a:rPr>
              <a:t>because I just felt like I was being sent here, I was being sent there. I was told to do this. I was told to do that. Like I said, it was alright everybody telling me, but there was no-one actually helping me and guiding me or advising me on how I could change this or how I could change that… … </a:t>
            </a:r>
            <a:r>
              <a:rPr lang="en-GB" sz="2400" b="1" dirty="0">
                <a:latin typeface="Calisto MT" panose="02040603050505030304" pitchFamily="18" charset="0"/>
              </a:rPr>
              <a:t>It was my fault</a:t>
            </a:r>
            <a:r>
              <a:rPr lang="en-GB" sz="2400" dirty="0">
                <a:latin typeface="Calisto MT" panose="02040603050505030304" pitchFamily="18" charset="0"/>
              </a:rPr>
              <a:t>. </a:t>
            </a:r>
            <a:r>
              <a:rPr lang="en-GB" sz="2400" i="1" dirty="0">
                <a:latin typeface="Calisto MT" panose="02040603050505030304" pitchFamily="18" charset="0"/>
              </a:rPr>
              <a:t>Exit interview</a:t>
            </a:r>
          </a:p>
          <a:p>
            <a:pPr>
              <a:spcBef>
                <a:spcPts val="1800"/>
              </a:spcBef>
            </a:pPr>
            <a:r>
              <a:rPr lang="en-GB" sz="2400" dirty="0">
                <a:latin typeface="Calisto MT" panose="02040603050505030304" pitchFamily="18" charset="0"/>
              </a:rPr>
              <a:t> Lack of success understood as individual moral failing, instead of the cumulative social contexts of the </a:t>
            </a:r>
            <a:r>
              <a:rPr lang="en-GB" sz="2400" dirty="0" err="1">
                <a:latin typeface="Calisto MT" panose="02040603050505030304" pitchFamily="18" charset="0"/>
              </a:rPr>
              <a:t>lifecourse</a:t>
            </a:r>
            <a:endParaRPr lang="en-GB" sz="2400" dirty="0">
              <a:latin typeface="Calisto MT" panose="02040603050505030304" pitchFamily="18" charset="0"/>
            </a:endParaRPr>
          </a:p>
          <a:p>
            <a:pPr marL="0" indent="0">
              <a:buNone/>
            </a:pPr>
            <a:endParaRPr lang="en-GB" sz="2000" dirty="0">
              <a:latin typeface="Calisto MT" panose="02040603050505030304"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251358456"/>
              </p:ext>
            </p:extLst>
          </p:nvPr>
        </p:nvGraphicFramePr>
        <p:xfrm>
          <a:off x="5481638" y="3232150"/>
          <a:ext cx="1228725" cy="390525"/>
        </p:xfrm>
        <a:graphic>
          <a:graphicData uri="http://schemas.openxmlformats.org/presentationml/2006/ole">
            <mc:AlternateContent xmlns:mc="http://schemas.openxmlformats.org/markup-compatibility/2006">
              <mc:Choice xmlns:v="urn:schemas-microsoft-com:vml" Requires="v">
                <p:oleObj name="Worksheet" r:id="rId2" imgW="1228801" imgH="390628" progId="Excel.Sheet.12">
                  <p:embed/>
                </p:oleObj>
              </mc:Choice>
              <mc:Fallback>
                <p:oleObj name="Worksheet" r:id="rId2" imgW="1228801" imgH="390628" progId="Excel.Sheet.12">
                  <p:embed/>
                  <p:pic>
                    <p:nvPicPr>
                      <p:cNvPr id="0" name=""/>
                      <p:cNvPicPr/>
                      <p:nvPr/>
                    </p:nvPicPr>
                    <p:blipFill>
                      <a:blip r:embed="rId3"/>
                      <a:stretch>
                        <a:fillRect/>
                      </a:stretch>
                    </p:blipFill>
                    <p:spPr>
                      <a:xfrm>
                        <a:off x="5481638" y="3232150"/>
                        <a:ext cx="1228725" cy="390525"/>
                      </a:xfrm>
                      <a:prstGeom prst="rect">
                        <a:avLst/>
                      </a:prstGeom>
                    </p:spPr>
                  </p:pic>
                </p:oleObj>
              </mc:Fallback>
            </mc:AlternateContent>
          </a:graphicData>
        </a:graphic>
      </p:graphicFrame>
    </p:spTree>
    <p:extLst>
      <p:ext uri="{BB962C8B-B14F-4D97-AF65-F5344CB8AC3E}">
        <p14:creationId xmlns:p14="http://schemas.microsoft.com/office/powerpoint/2010/main" val="726763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4342" y="37645"/>
            <a:ext cx="7886700" cy="1054473"/>
          </a:xfrm>
        </p:spPr>
        <p:txBody>
          <a:bodyPr>
            <a:normAutofit/>
          </a:bodyPr>
          <a:lstStyle/>
          <a:p>
            <a:pPr algn="ctr"/>
            <a:r>
              <a:rPr lang="en-GB" sz="3600" dirty="0">
                <a:solidFill>
                  <a:schemeClr val="tx1">
                    <a:lumMod val="50000"/>
                    <a:lumOff val="50000"/>
                  </a:schemeClr>
                </a:solidFill>
                <a:latin typeface="Calisto MT" panose="02040603050505030304" pitchFamily="18" charset="0"/>
              </a:rPr>
              <a:t>Acknowledgements</a:t>
            </a:r>
          </a:p>
        </p:txBody>
      </p:sp>
      <p:sp>
        <p:nvSpPr>
          <p:cNvPr id="3" name="Content Placeholder 2"/>
          <p:cNvSpPr>
            <a:spLocks noGrp="1"/>
          </p:cNvSpPr>
          <p:nvPr>
            <p:ph idx="1"/>
          </p:nvPr>
        </p:nvSpPr>
        <p:spPr>
          <a:xfrm>
            <a:off x="77821" y="1126401"/>
            <a:ext cx="11994205" cy="5197543"/>
          </a:xfrm>
        </p:spPr>
        <p:txBody>
          <a:bodyPr numCol="2">
            <a:noAutofit/>
          </a:bodyPr>
          <a:lstStyle/>
          <a:p>
            <a:pPr marL="0" indent="0">
              <a:buNone/>
            </a:pPr>
            <a:r>
              <a:rPr lang="en-GB" sz="1900" b="1" dirty="0">
                <a:latin typeface="Calisto MT" panose="02040603050505030304" pitchFamily="18" charset="0"/>
              </a:rPr>
              <a:t>Research Team</a:t>
            </a:r>
          </a:p>
          <a:p>
            <a:pPr marL="0" indent="0">
              <a:buNone/>
            </a:pPr>
            <a:r>
              <a:rPr lang="en-GB" sz="1900" b="1" dirty="0">
                <a:latin typeface="Calisto MT" panose="02040603050505030304" pitchFamily="18" charset="0"/>
              </a:rPr>
              <a:t>Newcastle University</a:t>
            </a:r>
          </a:p>
          <a:p>
            <a:pPr marL="0" indent="0">
              <a:buNone/>
            </a:pPr>
            <a:r>
              <a:rPr lang="en-GB" sz="1900" dirty="0">
                <a:latin typeface="Calisto MT" panose="02040603050505030304" pitchFamily="18" charset="0"/>
              </a:rPr>
              <a:t>Suzanne Moffatt – Professor of Social Gerontology</a:t>
            </a:r>
          </a:p>
          <a:p>
            <a:pPr marL="0" indent="0">
              <a:buNone/>
            </a:pPr>
            <a:r>
              <a:rPr lang="en-GB" sz="1900" dirty="0">
                <a:latin typeface="Calisto MT" panose="02040603050505030304" pitchFamily="18" charset="0"/>
              </a:rPr>
              <a:t>John Wildman – Professor of Health Economics</a:t>
            </a:r>
          </a:p>
          <a:p>
            <a:pPr marL="0" indent="0">
              <a:buNone/>
            </a:pPr>
            <a:r>
              <a:rPr lang="en-GB" sz="1900" dirty="0">
                <a:latin typeface="Calisto MT" panose="02040603050505030304" pitchFamily="18" charset="0"/>
              </a:rPr>
              <a:t>Mark Pearce – Professor of Applied Epidemiology   </a:t>
            </a:r>
          </a:p>
          <a:p>
            <a:pPr marL="0" indent="0">
              <a:buNone/>
            </a:pPr>
            <a:r>
              <a:rPr lang="en-GB" sz="1900" dirty="0">
                <a:latin typeface="Calisto MT" panose="02040603050505030304" pitchFamily="18" charset="0"/>
              </a:rPr>
              <a:t>Jo Wildman - Research Associate</a:t>
            </a:r>
          </a:p>
          <a:p>
            <a:pPr marL="0" indent="0">
              <a:buNone/>
            </a:pPr>
            <a:r>
              <a:rPr lang="en-GB" sz="1900" dirty="0">
                <a:latin typeface="Calisto MT" panose="02040603050505030304" pitchFamily="18" charset="0"/>
              </a:rPr>
              <a:t>Kate Gibson – Research Associate </a:t>
            </a:r>
          </a:p>
          <a:p>
            <a:pPr marL="0" indent="0">
              <a:buNone/>
            </a:pPr>
            <a:r>
              <a:rPr lang="en-GB" sz="1900" dirty="0">
                <a:latin typeface="Calisto MT" panose="02040603050505030304" pitchFamily="18" charset="0"/>
              </a:rPr>
              <a:t>Jayne Jefferies - Research Associate 	 </a:t>
            </a:r>
          </a:p>
          <a:p>
            <a:pPr marL="0" indent="0">
              <a:buNone/>
            </a:pPr>
            <a:r>
              <a:rPr lang="en-GB" sz="1900" dirty="0">
                <a:latin typeface="Calisto MT" panose="02040603050505030304" pitchFamily="18" charset="0"/>
              </a:rPr>
              <a:t>Linda Penn – Research Associate</a:t>
            </a:r>
          </a:p>
          <a:p>
            <a:pPr marL="0" indent="0">
              <a:buNone/>
            </a:pPr>
            <a:r>
              <a:rPr lang="en-GB" sz="1900" dirty="0" err="1">
                <a:latin typeface="Calisto MT" panose="02040603050505030304" pitchFamily="18" charset="0"/>
              </a:rPr>
              <a:t>Wael</a:t>
            </a:r>
            <a:r>
              <a:rPr lang="en-GB" sz="1900" dirty="0">
                <a:latin typeface="Calisto MT" panose="02040603050505030304" pitchFamily="18" charset="0"/>
              </a:rPr>
              <a:t> Mohammed – Research Associate</a:t>
            </a:r>
          </a:p>
          <a:p>
            <a:pPr marL="0" indent="0">
              <a:buNone/>
            </a:pPr>
            <a:r>
              <a:rPr lang="en-GB" sz="1900" dirty="0">
                <a:latin typeface="Calisto MT" panose="02040603050505030304" pitchFamily="18" charset="0"/>
              </a:rPr>
              <a:t>Bethan Griffiths – Research Assistant</a:t>
            </a:r>
          </a:p>
          <a:p>
            <a:pPr marL="0" indent="0">
              <a:buNone/>
            </a:pPr>
            <a:r>
              <a:rPr lang="en-GB" sz="1900" dirty="0">
                <a:latin typeface="Calisto MT" panose="02040603050505030304" pitchFamily="18" charset="0"/>
              </a:rPr>
              <a:t>Allison Lawson – Research Administrator</a:t>
            </a:r>
          </a:p>
          <a:p>
            <a:pPr marL="0" indent="0">
              <a:buNone/>
            </a:pPr>
            <a:endParaRPr lang="en-GB" sz="1900" dirty="0">
              <a:latin typeface="Calisto MT" panose="02040603050505030304" pitchFamily="18" charset="0"/>
            </a:endParaRPr>
          </a:p>
          <a:p>
            <a:pPr marL="0" indent="0">
              <a:buNone/>
            </a:pPr>
            <a:endParaRPr lang="en-GB" sz="1900" dirty="0">
              <a:latin typeface="Calisto MT" panose="02040603050505030304" pitchFamily="18" charset="0"/>
            </a:endParaRPr>
          </a:p>
          <a:p>
            <a:pPr marL="0" indent="0">
              <a:buNone/>
            </a:pPr>
            <a:endParaRPr lang="en-GB" sz="1900" b="1" dirty="0">
              <a:latin typeface="Calisto MT" panose="02040603050505030304" pitchFamily="18" charset="0"/>
            </a:endParaRPr>
          </a:p>
          <a:p>
            <a:pPr marL="0" indent="0">
              <a:buNone/>
            </a:pPr>
            <a:endParaRPr lang="en-GB" sz="1900" b="1" dirty="0">
              <a:latin typeface="Calisto MT" panose="02040603050505030304" pitchFamily="18" charset="0"/>
            </a:endParaRPr>
          </a:p>
          <a:p>
            <a:pPr marL="0" indent="0">
              <a:buNone/>
            </a:pPr>
            <a:r>
              <a:rPr lang="en-GB" sz="1900" b="1" dirty="0">
                <a:latin typeface="Calisto MT" panose="02040603050505030304" pitchFamily="18" charset="0"/>
              </a:rPr>
              <a:t>Durham University</a:t>
            </a:r>
          </a:p>
          <a:p>
            <a:pPr marL="0" indent="0">
              <a:buNone/>
            </a:pPr>
            <a:r>
              <a:rPr lang="en-GB" sz="1900" dirty="0">
                <a:latin typeface="Calisto MT" panose="02040603050505030304" pitchFamily="18" charset="0"/>
              </a:rPr>
              <a:t>Tessa Pollard – Associate Professor of Anthropology of Health</a:t>
            </a:r>
          </a:p>
          <a:p>
            <a:pPr marL="0" indent="0">
              <a:buNone/>
            </a:pPr>
            <a:r>
              <a:rPr lang="en-GB" sz="1900" b="1" dirty="0">
                <a:latin typeface="Calisto MT" panose="02040603050505030304" pitchFamily="18" charset="0"/>
              </a:rPr>
              <a:t>Northumbria University</a:t>
            </a:r>
          </a:p>
          <a:p>
            <a:pPr marL="0" indent="0">
              <a:buNone/>
            </a:pPr>
            <a:r>
              <a:rPr lang="en-GB" sz="1900" dirty="0">
                <a:latin typeface="Calisto MT" panose="02040603050505030304" pitchFamily="18" charset="0"/>
              </a:rPr>
              <a:t>Chris Drinkwater - Emeritus Professor of Primary Care Development</a:t>
            </a:r>
          </a:p>
          <a:p>
            <a:pPr marL="0" indent="0">
              <a:buNone/>
            </a:pPr>
            <a:r>
              <a:rPr lang="en-GB" sz="1900" dirty="0">
                <a:latin typeface="Calisto MT" panose="02040603050505030304" pitchFamily="18" charset="0"/>
              </a:rPr>
              <a:t>Nicki O’Brien – Senior Lecturer in Health Psychology</a:t>
            </a:r>
          </a:p>
          <a:p>
            <a:pPr marL="0" indent="0">
              <a:buNone/>
            </a:pPr>
            <a:endParaRPr lang="en-GB" sz="1900" dirty="0">
              <a:latin typeface="Calisto MT" panose="02040603050505030304" pitchFamily="18" charset="0"/>
            </a:endParaRPr>
          </a:p>
          <a:p>
            <a:pPr marL="0" indent="0">
              <a:buNone/>
            </a:pPr>
            <a:r>
              <a:rPr lang="en-GB" sz="1900" dirty="0">
                <a:latin typeface="Calisto MT" panose="02040603050505030304" pitchFamily="18" charset="0"/>
              </a:rPr>
              <a:t>Thanks also to the Social Prescribing Intervention Providers and to the participants for their contribution to this research.</a:t>
            </a:r>
          </a:p>
          <a:p>
            <a:pPr marL="0" indent="0">
              <a:buNone/>
            </a:pPr>
            <a:r>
              <a:rPr lang="en-GB" sz="1900" dirty="0">
                <a:latin typeface="Calisto MT" panose="02040603050505030304" pitchFamily="18" charset="0"/>
              </a:rPr>
              <a:t>Thanks for listening… </a:t>
            </a:r>
          </a:p>
          <a:p>
            <a:pPr marL="0" indent="0">
              <a:buNone/>
            </a:pPr>
            <a:r>
              <a:rPr lang="en-GB" sz="1900" dirty="0">
                <a:latin typeface="Calisto MT" panose="02040603050505030304" pitchFamily="18" charset="0"/>
              </a:rPr>
              <a:t>Kate Gibson, Research Associate kate.gibson2@newcastle.ac.uk</a:t>
            </a:r>
          </a:p>
          <a:p>
            <a:pPr marL="0" indent="0">
              <a:buNone/>
            </a:pPr>
            <a:endParaRPr lang="en-GB" sz="1900" dirty="0"/>
          </a:p>
          <a:p>
            <a:pPr marL="0" indent="0">
              <a:buNone/>
            </a:pPr>
            <a:endParaRPr lang="en-GB" sz="1900" dirty="0"/>
          </a:p>
          <a:p>
            <a:pPr marL="0" indent="0">
              <a:buNone/>
            </a:pPr>
            <a:endParaRPr lang="en-GB" sz="1900" dirty="0"/>
          </a:p>
        </p:txBody>
      </p:sp>
      <p:pic>
        <p:nvPicPr>
          <p:cNvPr id="4" name="Picture 3"/>
          <p:cNvPicPr>
            <a:picLocks noChangeAspect="1"/>
          </p:cNvPicPr>
          <p:nvPr/>
        </p:nvPicPr>
        <p:blipFill>
          <a:blip r:embed="rId2"/>
          <a:stretch>
            <a:fillRect/>
          </a:stretch>
        </p:blipFill>
        <p:spPr>
          <a:xfrm>
            <a:off x="457949" y="5913830"/>
            <a:ext cx="2191238" cy="771563"/>
          </a:xfrm>
          <a:prstGeom prst="rect">
            <a:avLst/>
          </a:prstGeom>
        </p:spPr>
      </p:pic>
      <p:pic>
        <p:nvPicPr>
          <p:cNvPr id="5" name="Picture 4"/>
          <p:cNvPicPr>
            <a:picLocks noChangeAspect="1"/>
          </p:cNvPicPr>
          <p:nvPr/>
        </p:nvPicPr>
        <p:blipFill>
          <a:blip r:embed="rId3"/>
          <a:stretch>
            <a:fillRect/>
          </a:stretch>
        </p:blipFill>
        <p:spPr>
          <a:xfrm>
            <a:off x="4947777" y="5763829"/>
            <a:ext cx="2119830" cy="873891"/>
          </a:xfrm>
          <a:prstGeom prst="rect">
            <a:avLst/>
          </a:prstGeom>
        </p:spPr>
      </p:pic>
      <p:pic>
        <p:nvPicPr>
          <p:cNvPr id="6" name="Picture 5"/>
          <p:cNvPicPr>
            <a:picLocks noChangeAspect="1"/>
          </p:cNvPicPr>
          <p:nvPr/>
        </p:nvPicPr>
        <p:blipFill>
          <a:blip r:embed="rId4"/>
          <a:stretch>
            <a:fillRect/>
          </a:stretch>
        </p:blipFill>
        <p:spPr>
          <a:xfrm>
            <a:off x="9346565" y="5849485"/>
            <a:ext cx="2383069" cy="702577"/>
          </a:xfrm>
          <a:prstGeom prst="rect">
            <a:avLst/>
          </a:prstGeom>
        </p:spPr>
      </p:pic>
      <p:pic>
        <p:nvPicPr>
          <p:cNvPr id="7" name="Picture 6"/>
          <p:cNvPicPr>
            <a:picLocks noChangeAspect="1"/>
          </p:cNvPicPr>
          <p:nvPr/>
        </p:nvPicPr>
        <p:blipFill>
          <a:blip r:embed="rId5"/>
          <a:stretch>
            <a:fillRect/>
          </a:stretch>
        </p:blipFill>
        <p:spPr>
          <a:xfrm>
            <a:off x="9456615" y="127674"/>
            <a:ext cx="2615411" cy="1341236"/>
          </a:xfrm>
          <a:prstGeom prst="rect">
            <a:avLst/>
          </a:prstGeom>
        </p:spPr>
      </p:pic>
    </p:spTree>
    <p:extLst>
      <p:ext uri="{BB962C8B-B14F-4D97-AF65-F5344CB8AC3E}">
        <p14:creationId xmlns:p14="http://schemas.microsoft.com/office/powerpoint/2010/main" val="2548365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233423"/>
            <a:ext cx="10515600" cy="1325563"/>
          </a:xfrm>
        </p:spPr>
        <p:txBody>
          <a:bodyPr/>
          <a:lstStyle/>
          <a:p>
            <a:r>
              <a:rPr lang="en-GB" dirty="0">
                <a:solidFill>
                  <a:schemeClr val="tx1">
                    <a:lumMod val="50000"/>
                    <a:lumOff val="50000"/>
                  </a:schemeClr>
                </a:solidFill>
                <a:latin typeface="Calisto MT" panose="02040603050505030304" pitchFamily="18" charset="0"/>
              </a:rPr>
              <a:t>References</a:t>
            </a:r>
            <a:r>
              <a:rPr lang="en-GB" dirty="0"/>
              <a:t>	</a:t>
            </a:r>
          </a:p>
        </p:txBody>
      </p:sp>
      <p:sp>
        <p:nvSpPr>
          <p:cNvPr id="3" name="Content Placeholder 2"/>
          <p:cNvSpPr>
            <a:spLocks noGrp="1"/>
          </p:cNvSpPr>
          <p:nvPr>
            <p:ph idx="1"/>
          </p:nvPr>
        </p:nvSpPr>
        <p:spPr>
          <a:xfrm>
            <a:off x="0" y="723900"/>
            <a:ext cx="12192000" cy="5560443"/>
          </a:xfrm>
        </p:spPr>
        <p:txBody>
          <a:bodyPr>
            <a:noAutofit/>
          </a:bodyPr>
          <a:lstStyle/>
          <a:p>
            <a:pPr>
              <a:spcBef>
                <a:spcPts val="0"/>
              </a:spcBef>
            </a:pPr>
            <a:r>
              <a:rPr lang="en-GB" sz="1400" dirty="0" err="1">
                <a:latin typeface="Calisto MT" panose="02040603050505030304" pitchFamily="18" charset="0"/>
              </a:rPr>
              <a:t>Bickerdike</a:t>
            </a:r>
            <a:r>
              <a:rPr lang="en-GB" sz="1400" dirty="0">
                <a:latin typeface="Calisto MT" panose="02040603050505030304" pitchFamily="18" charset="0"/>
              </a:rPr>
              <a:t>, L., Booth, A., Wilson, P.M., Farley, K. and Wright, K. (2017). Social prescribing: less rhetoric and more reality. A systematic review of the evidence. </a:t>
            </a:r>
            <a:r>
              <a:rPr lang="en-GB" sz="1400" i="1" dirty="0">
                <a:latin typeface="Calisto MT" panose="02040603050505030304" pitchFamily="18" charset="0"/>
              </a:rPr>
              <a:t>BMJ open</a:t>
            </a:r>
            <a:r>
              <a:rPr lang="en-GB" sz="1400" dirty="0">
                <a:latin typeface="Calisto MT" panose="02040603050505030304" pitchFamily="18" charset="0"/>
              </a:rPr>
              <a:t>, 7(4).</a:t>
            </a:r>
          </a:p>
          <a:p>
            <a:pPr>
              <a:spcBef>
                <a:spcPts val="1200"/>
              </a:spcBef>
            </a:pPr>
            <a:r>
              <a:rPr lang="en-GB" sz="1400" dirty="0">
                <a:latin typeface="Calisto MT" panose="02040603050505030304" pitchFamily="18" charset="0"/>
              </a:rPr>
              <a:t>Bourdieu, P. (1984) </a:t>
            </a:r>
            <a:r>
              <a:rPr lang="en-GB" sz="1400" i="1" dirty="0">
                <a:latin typeface="Calisto MT" panose="02040603050505030304" pitchFamily="18" charset="0"/>
              </a:rPr>
              <a:t>Distinction: A Social Critique of the Judgement of Taste</a:t>
            </a:r>
            <a:r>
              <a:rPr lang="en-GB" sz="1400" dirty="0">
                <a:latin typeface="Calisto MT" panose="02040603050505030304" pitchFamily="18" charset="0"/>
              </a:rPr>
              <a:t>. Cambridge, Massachusetts, Harvard University Press.</a:t>
            </a:r>
          </a:p>
          <a:p>
            <a:pPr>
              <a:spcBef>
                <a:spcPts val="1200"/>
              </a:spcBef>
            </a:pPr>
            <a:r>
              <a:rPr lang="en-GB" sz="1400" dirty="0">
                <a:latin typeface="Calisto MT" panose="02040603050505030304" pitchFamily="18" charset="0"/>
              </a:rPr>
              <a:t>Hancock, M. (2018). Keynote Address. Paper presented at the Social prescribing: Coming of age. London: King's Fund. Retrieved from </a:t>
            </a:r>
            <a:r>
              <a:rPr lang="en-GB" sz="1400" u="sng" dirty="0">
                <a:latin typeface="Calisto MT" panose="02040603050505030304" pitchFamily="18" charset="0"/>
                <a:hlinkClick r:id="rId2"/>
              </a:rPr>
              <a:t>https://www.kingsfund.org.uk/events/social-prescribing</a:t>
            </a:r>
            <a:r>
              <a:rPr lang="en-GB" sz="1400" u="sng" dirty="0">
                <a:latin typeface="Calisto MT" panose="02040603050505030304" pitchFamily="18" charset="0"/>
              </a:rPr>
              <a:t>)</a:t>
            </a:r>
          </a:p>
          <a:p>
            <a:pPr>
              <a:spcBef>
                <a:spcPts val="1200"/>
              </a:spcBef>
            </a:pPr>
            <a:r>
              <a:rPr lang="en-GB" sz="1400" dirty="0" err="1">
                <a:latin typeface="Calisto MT" panose="02040603050505030304" pitchFamily="18" charset="0"/>
              </a:rPr>
              <a:t>Hawe</a:t>
            </a:r>
            <a:r>
              <a:rPr lang="en-GB" sz="1400" dirty="0">
                <a:latin typeface="Calisto MT" panose="02040603050505030304" pitchFamily="18" charset="0"/>
              </a:rPr>
              <a:t>, P., </a:t>
            </a:r>
            <a:r>
              <a:rPr lang="en-GB" sz="1400" dirty="0" err="1">
                <a:latin typeface="Calisto MT" panose="02040603050505030304" pitchFamily="18" charset="0"/>
              </a:rPr>
              <a:t>Shiell</a:t>
            </a:r>
            <a:r>
              <a:rPr lang="en-GB" sz="1400" dirty="0">
                <a:latin typeface="Calisto MT" panose="02040603050505030304" pitchFamily="18" charset="0"/>
              </a:rPr>
              <a:t>, A. and Riley, T. (2009). Theorising interventions as events in systems. </a:t>
            </a:r>
            <a:r>
              <a:rPr lang="en-GB" sz="1400" i="1" dirty="0">
                <a:latin typeface="Calisto MT" panose="02040603050505030304" pitchFamily="18" charset="0"/>
              </a:rPr>
              <a:t>American journal of community psychology</a:t>
            </a:r>
            <a:r>
              <a:rPr lang="en-GB" sz="1400" dirty="0">
                <a:latin typeface="Calisto MT" panose="02040603050505030304" pitchFamily="18" charset="0"/>
              </a:rPr>
              <a:t>, </a:t>
            </a:r>
            <a:r>
              <a:rPr lang="en-GB" sz="1400" i="1" dirty="0">
                <a:latin typeface="Calisto MT" panose="02040603050505030304" pitchFamily="18" charset="0"/>
              </a:rPr>
              <a:t>43</a:t>
            </a:r>
            <a:r>
              <a:rPr lang="en-GB" sz="1400" dirty="0">
                <a:latin typeface="Calisto MT" panose="02040603050505030304" pitchFamily="18" charset="0"/>
              </a:rPr>
              <a:t>(3-4)</a:t>
            </a:r>
          </a:p>
          <a:p>
            <a:pPr>
              <a:spcBef>
                <a:spcPts val="1200"/>
              </a:spcBef>
            </a:pPr>
            <a:r>
              <a:rPr lang="en-GB" sz="1400" dirty="0">
                <a:latin typeface="Calisto MT" panose="02040603050505030304" pitchFamily="18" charset="0"/>
              </a:rPr>
              <a:t>Holding, E., Thompson, J., Foster, A. and Haywood, A. (2020). Connecting communities: A qualitative investigation of the challenges in delivering a national social prescribing service to reduce loneliness. </a:t>
            </a:r>
            <a:r>
              <a:rPr lang="en-GB" sz="1400" i="1" dirty="0">
                <a:latin typeface="Calisto MT" panose="02040603050505030304" pitchFamily="18" charset="0"/>
              </a:rPr>
              <a:t>Health &amp; Social Care in the Community</a:t>
            </a:r>
            <a:r>
              <a:rPr lang="en-GB" sz="1400" dirty="0">
                <a:latin typeface="Calisto MT" panose="02040603050505030304" pitchFamily="18" charset="0"/>
              </a:rPr>
              <a:t>. </a:t>
            </a:r>
          </a:p>
          <a:p>
            <a:pPr>
              <a:spcBef>
                <a:spcPts val="1200"/>
              </a:spcBef>
            </a:pPr>
            <a:r>
              <a:rPr lang="en-GB" sz="1400" dirty="0" err="1">
                <a:latin typeface="Calisto MT" panose="02040603050505030304" pitchFamily="18" charset="0"/>
              </a:rPr>
              <a:t>Koster</a:t>
            </a:r>
            <a:r>
              <a:rPr lang="en-GB" sz="1400" dirty="0">
                <a:latin typeface="Calisto MT" panose="02040603050505030304" pitchFamily="18" charset="0"/>
              </a:rPr>
              <a:t>, M. (2020). An ethnographic perspective on urban planning in Brazil: Temporality, diversity and critical urban theory. </a:t>
            </a:r>
            <a:r>
              <a:rPr lang="en-GB" sz="1400" i="1" dirty="0">
                <a:latin typeface="Calisto MT" panose="02040603050505030304" pitchFamily="18" charset="0"/>
              </a:rPr>
              <a:t>International journal of urban and regional research</a:t>
            </a:r>
            <a:r>
              <a:rPr lang="en-GB" sz="1400" dirty="0">
                <a:latin typeface="Calisto MT" panose="02040603050505030304" pitchFamily="18" charset="0"/>
              </a:rPr>
              <a:t>, </a:t>
            </a:r>
            <a:r>
              <a:rPr lang="en-GB" sz="1400" i="1" dirty="0">
                <a:latin typeface="Calisto MT" panose="02040603050505030304" pitchFamily="18" charset="0"/>
              </a:rPr>
              <a:t>44</a:t>
            </a:r>
            <a:r>
              <a:rPr lang="en-GB" sz="1400" dirty="0">
                <a:latin typeface="Calisto MT" panose="02040603050505030304" pitchFamily="18" charset="0"/>
              </a:rPr>
              <a:t>(2). </a:t>
            </a:r>
          </a:p>
          <a:p>
            <a:pPr>
              <a:spcBef>
                <a:spcPts val="1200"/>
              </a:spcBef>
            </a:pPr>
            <a:r>
              <a:rPr lang="en-GB" sz="1400" dirty="0">
                <a:latin typeface="Calisto MT" panose="02040603050505030304" pitchFamily="18" charset="0"/>
              </a:rPr>
              <a:t>Morgan-Trimmer, S. and Wood, F. (2016). Ethnographic methods for process evaluations of complex health behaviour interventions. </a:t>
            </a:r>
            <a:r>
              <a:rPr lang="en-GB" sz="1400" i="1" dirty="0">
                <a:latin typeface="Calisto MT" panose="02040603050505030304" pitchFamily="18" charset="0"/>
              </a:rPr>
              <a:t>Trials</a:t>
            </a:r>
            <a:r>
              <a:rPr lang="en-GB" sz="1400" dirty="0">
                <a:latin typeface="Calisto MT" panose="02040603050505030304" pitchFamily="18" charset="0"/>
              </a:rPr>
              <a:t>, </a:t>
            </a:r>
            <a:r>
              <a:rPr lang="en-GB" sz="1400" i="1" dirty="0">
                <a:latin typeface="Calisto MT" panose="02040603050505030304" pitchFamily="18" charset="0"/>
              </a:rPr>
              <a:t>17</a:t>
            </a:r>
            <a:r>
              <a:rPr lang="en-GB" sz="1400" dirty="0">
                <a:latin typeface="Calisto MT" panose="02040603050505030304" pitchFamily="18" charset="0"/>
              </a:rPr>
              <a:t>(1).</a:t>
            </a:r>
          </a:p>
          <a:p>
            <a:pPr>
              <a:spcBef>
                <a:spcPts val="1200"/>
              </a:spcBef>
            </a:pPr>
            <a:r>
              <a:rPr lang="en-GB" sz="1400" dirty="0">
                <a:latin typeface="Calisto MT" panose="02040603050505030304" pitchFamily="18" charset="0"/>
              </a:rPr>
              <a:t>NHS England (2019a). Investment and evolution: A five-year framework for GP contract reform to implement The NHS Long Term Plan. 31 January. Retrieved from </a:t>
            </a:r>
            <a:r>
              <a:rPr lang="en-GB" sz="1400" dirty="0">
                <a:latin typeface="Calisto MT" panose="02040603050505030304" pitchFamily="18" charset="0"/>
                <a:hlinkClick r:id="rId3"/>
              </a:rPr>
              <a:t>https://www.england.nhs.uk/publication/gp-contract-five-year-framework/</a:t>
            </a:r>
            <a:endParaRPr lang="en-GB" sz="1400" dirty="0">
              <a:latin typeface="Calisto MT" panose="02040603050505030304" pitchFamily="18" charset="0"/>
            </a:endParaRPr>
          </a:p>
          <a:p>
            <a:pPr>
              <a:spcBef>
                <a:spcPts val="1200"/>
              </a:spcBef>
            </a:pPr>
            <a:r>
              <a:rPr lang="en-GB" sz="1400" dirty="0">
                <a:latin typeface="Calisto MT" panose="02040603050505030304" pitchFamily="18" charset="0"/>
              </a:rPr>
              <a:t>NHS England (2019b). The NHS Long Term Plan. Retrieved from: </a:t>
            </a:r>
            <a:r>
              <a:rPr lang="en-GB" sz="1400" dirty="0">
                <a:latin typeface="Calisto MT" panose="02040603050505030304" pitchFamily="18" charset="0"/>
                <a:hlinkClick r:id="rId4"/>
              </a:rPr>
              <a:t>https://www.longtermplan.nhs.uk/publication/nhs-long-term-plan</a:t>
            </a:r>
            <a:r>
              <a:rPr lang="en-GB" sz="1400" dirty="0">
                <a:latin typeface="Calisto MT" panose="02040603050505030304" pitchFamily="18" charset="0"/>
              </a:rPr>
              <a:t>  </a:t>
            </a:r>
          </a:p>
          <a:p>
            <a:pPr>
              <a:spcBef>
                <a:spcPts val="1200"/>
              </a:spcBef>
            </a:pPr>
            <a:r>
              <a:rPr lang="en-GB" sz="1400" dirty="0" err="1">
                <a:latin typeface="Calisto MT" panose="02040603050505030304" pitchFamily="18" charset="0"/>
              </a:rPr>
              <a:t>Pescheny</a:t>
            </a:r>
            <a:r>
              <a:rPr lang="en-GB" sz="1400" dirty="0">
                <a:latin typeface="Calisto MT" panose="02040603050505030304" pitchFamily="18" charset="0"/>
              </a:rPr>
              <a:t>, J., Randhawa, G. and Pappas, Y. (2018). Patient uptake and adherence to social prescribing: a qualitative study. </a:t>
            </a:r>
            <a:r>
              <a:rPr lang="en-GB" sz="1400" i="1" dirty="0">
                <a:latin typeface="Calisto MT" panose="02040603050505030304" pitchFamily="18" charset="0"/>
              </a:rPr>
              <a:t>BJGP Open</a:t>
            </a:r>
            <a:r>
              <a:rPr lang="en-GB" sz="1400" dirty="0">
                <a:latin typeface="Calisto MT" panose="02040603050505030304" pitchFamily="18" charset="0"/>
              </a:rPr>
              <a:t>, 2(3)</a:t>
            </a:r>
          </a:p>
          <a:p>
            <a:pPr>
              <a:spcBef>
                <a:spcPts val="1200"/>
              </a:spcBef>
            </a:pPr>
            <a:r>
              <a:rPr lang="en-GB" sz="1400" dirty="0">
                <a:latin typeface="Calisto MT" panose="02040603050505030304" pitchFamily="18" charset="0"/>
              </a:rPr>
              <a:t>Shim, J.K. (2010). Cultural health capital: a theoretical approach to understanding health care interactions and the dynamics of unequal treatment. </a:t>
            </a:r>
            <a:r>
              <a:rPr lang="en-GB" sz="1400" i="1" dirty="0">
                <a:latin typeface="Calisto MT" panose="02040603050505030304" pitchFamily="18" charset="0"/>
              </a:rPr>
              <a:t>Journal of health and social </a:t>
            </a:r>
            <a:r>
              <a:rPr lang="en-GB" sz="1400" i="1" dirty="0" err="1">
                <a:latin typeface="Calisto MT" panose="02040603050505030304" pitchFamily="18" charset="0"/>
              </a:rPr>
              <a:t>behavior</a:t>
            </a:r>
            <a:r>
              <a:rPr lang="en-GB" sz="1400" dirty="0">
                <a:latin typeface="Calisto MT" panose="02040603050505030304" pitchFamily="18" charset="0"/>
              </a:rPr>
              <a:t>, </a:t>
            </a:r>
            <a:r>
              <a:rPr lang="en-GB" sz="1400" i="1" dirty="0">
                <a:latin typeface="Calisto MT" panose="02040603050505030304" pitchFamily="18" charset="0"/>
              </a:rPr>
              <a:t>51</a:t>
            </a:r>
            <a:r>
              <a:rPr lang="en-GB" sz="1400" dirty="0">
                <a:latin typeface="Calisto MT" panose="02040603050505030304" pitchFamily="18" charset="0"/>
              </a:rPr>
              <a:t>(1)</a:t>
            </a:r>
          </a:p>
          <a:p>
            <a:pPr>
              <a:spcBef>
                <a:spcPts val="1200"/>
              </a:spcBef>
            </a:pPr>
            <a:r>
              <a:rPr lang="en-GB" sz="1400" dirty="0" err="1">
                <a:latin typeface="Calisto MT" panose="02040603050505030304" pitchFamily="18" charset="0"/>
              </a:rPr>
              <a:t>Warin</a:t>
            </a:r>
            <a:r>
              <a:rPr lang="en-GB" sz="1400" dirty="0">
                <a:latin typeface="Calisto MT" panose="02040603050505030304" pitchFamily="18" charset="0"/>
              </a:rPr>
              <a:t>, M., </a:t>
            </a:r>
            <a:r>
              <a:rPr lang="en-GB" sz="1400" dirty="0" err="1">
                <a:latin typeface="Calisto MT" panose="02040603050505030304" pitchFamily="18" charset="0"/>
              </a:rPr>
              <a:t>Zivkovic</a:t>
            </a:r>
            <a:r>
              <a:rPr lang="en-GB" sz="1400" dirty="0">
                <a:latin typeface="Calisto MT" panose="02040603050505030304" pitchFamily="18" charset="0"/>
              </a:rPr>
              <a:t>, T., Moore, V., Ward, P.R. and Jones, M. (2015). Short horizons and obesity futures: </a:t>
            </a:r>
            <a:r>
              <a:rPr lang="en-GB" sz="1400" dirty="0" err="1">
                <a:latin typeface="Calisto MT" panose="02040603050505030304" pitchFamily="18" charset="0"/>
              </a:rPr>
              <a:t>Disjunctures</a:t>
            </a:r>
            <a:r>
              <a:rPr lang="en-GB" sz="1400" dirty="0">
                <a:latin typeface="Calisto MT" panose="02040603050505030304" pitchFamily="18" charset="0"/>
              </a:rPr>
              <a:t> between public health interventions and everyday temporalities. </a:t>
            </a:r>
            <a:r>
              <a:rPr lang="en-GB" sz="1400" i="1" dirty="0">
                <a:latin typeface="Calisto MT" panose="02040603050505030304" pitchFamily="18" charset="0"/>
              </a:rPr>
              <a:t>Social Science &amp; Medicine</a:t>
            </a:r>
            <a:r>
              <a:rPr lang="en-GB" sz="1400" dirty="0">
                <a:latin typeface="Calisto MT" panose="02040603050505030304" pitchFamily="18" charset="0"/>
              </a:rPr>
              <a:t>, </a:t>
            </a:r>
            <a:r>
              <a:rPr lang="en-GB" sz="1400" i="1" dirty="0">
                <a:latin typeface="Calisto MT" panose="02040603050505030304" pitchFamily="18" charset="0"/>
              </a:rPr>
              <a:t>128</a:t>
            </a:r>
          </a:p>
          <a:p>
            <a:pPr>
              <a:spcBef>
                <a:spcPts val="1200"/>
              </a:spcBef>
            </a:pPr>
            <a:r>
              <a:rPr lang="en-GB" sz="1400" dirty="0">
                <a:latin typeface="Calisto MT" panose="02040603050505030304" pitchFamily="18" charset="0"/>
              </a:rPr>
              <a:t>Wildman, J.M., Moffatt, S., Steer, M., Laing, K., Penn, L. and O’Brien, N. (2019). Service-users’ perspectives of link worker social prescribing: a qualitative follow-up study. </a:t>
            </a:r>
            <a:r>
              <a:rPr lang="en-GB" sz="1400" i="1" dirty="0">
                <a:latin typeface="Calisto MT" panose="02040603050505030304" pitchFamily="18" charset="0"/>
              </a:rPr>
              <a:t>BMC public health</a:t>
            </a:r>
            <a:r>
              <a:rPr lang="en-GB" sz="1400" dirty="0">
                <a:latin typeface="Calisto MT" panose="02040603050505030304" pitchFamily="18" charset="0"/>
              </a:rPr>
              <a:t>, 19(1).</a:t>
            </a:r>
          </a:p>
        </p:txBody>
      </p:sp>
    </p:spTree>
    <p:extLst>
      <p:ext uri="{BB962C8B-B14F-4D97-AF65-F5344CB8AC3E}">
        <p14:creationId xmlns:p14="http://schemas.microsoft.com/office/powerpoint/2010/main" val="430093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4218" y="149642"/>
            <a:ext cx="2614488" cy="134685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040775" y="1"/>
            <a:ext cx="8020595" cy="156966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2400" b="1" i="0" u="none" strike="noStrike" kern="1200" cap="none" spc="0" normalizeH="0" baseline="0" noProof="0" dirty="0">
                <a:ln>
                  <a:noFill/>
                </a:ln>
                <a:solidFill>
                  <a:srgbClr val="000000"/>
                </a:solidFill>
                <a:effectLst/>
                <a:uLnTx/>
                <a:uFillTx/>
                <a:latin typeface="Calisto MT" panose="02040603050505030304" pitchFamily="18" charset="0"/>
                <a:ea typeface="Tahoma" panose="020B0604030504040204" pitchFamily="34" charset="0"/>
                <a:cs typeface="Tahoma" panose="020B0604030504040204" pitchFamily="34" charset="0"/>
              </a:rPr>
              <a:t>Public Health Research Programme: 16/122 Community groups and health promotion</a:t>
            </a:r>
            <a:endParaRPr kumimoji="0" lang="en-GB" altLang="en-US" sz="2400" b="0" i="0" u="none" strike="noStrike" kern="1200" cap="none" spc="0" normalizeH="0" baseline="0" noProof="0" dirty="0">
              <a:ln>
                <a:noFill/>
              </a:ln>
              <a:solidFill>
                <a:prstClr val="black"/>
              </a:solidFill>
              <a:effectLst/>
              <a:uLnTx/>
              <a:uFillTx/>
              <a:latin typeface="Calisto MT" panose="02040603050505030304" pitchFamily="18"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2400" b="1" i="0" u="none" strike="noStrike" kern="1200" cap="none" spc="0" normalizeH="0" baseline="0" noProof="0" dirty="0">
              <a:ln>
                <a:noFill/>
              </a:ln>
              <a:solidFill>
                <a:srgbClr val="000000"/>
              </a:solidFill>
              <a:effectLst/>
              <a:uLnTx/>
              <a:uFillTx/>
              <a:latin typeface="Calisto MT" panose="02040603050505030304" pitchFamily="18" charset="0"/>
              <a:ea typeface="Verdana" panose="020B060403050404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prstClr val="black"/>
              </a:solidFill>
              <a:effectLst/>
              <a:uLnTx/>
              <a:uFillTx/>
              <a:latin typeface="Calisto MT" panose="02040603050505030304" pitchFamily="18" charset="0"/>
              <a:ea typeface="Verdana" panose="020B0604030504040204" pitchFamily="34" charset="0"/>
            </a:endParaRPr>
          </a:p>
        </p:txBody>
      </p:sp>
      <p:sp>
        <p:nvSpPr>
          <p:cNvPr id="6" name="TextBox 5"/>
          <p:cNvSpPr txBox="1"/>
          <p:nvPr/>
        </p:nvSpPr>
        <p:spPr>
          <a:xfrm>
            <a:off x="301765" y="1899395"/>
            <a:ext cx="10907117" cy="4770537"/>
          </a:xfrm>
          <a:prstGeom prst="rect">
            <a:avLst/>
          </a:prstGeom>
          <a:noFill/>
        </p:spPr>
        <p:txBody>
          <a:bodyPr wrap="square" rtlCol="0">
            <a:spAutoFit/>
          </a:bodyPr>
          <a:lstStyle/>
          <a:p>
            <a:pPr lvl="0" defTabSz="914400" eaLnBrk="0" fontAlgn="base" hangingPunct="0">
              <a:spcBef>
                <a:spcPct val="0"/>
              </a:spcBef>
              <a:spcAft>
                <a:spcPct val="0"/>
              </a:spcAft>
              <a:defRPr/>
            </a:pPr>
            <a:r>
              <a:rPr lang="en-GB" altLang="en-US" sz="2400" dirty="0">
                <a:solidFill>
                  <a:srgbClr val="000000"/>
                </a:solidFill>
                <a:latin typeface="Calisto MT" panose="02040603050505030304" pitchFamily="18" charset="0"/>
                <a:ea typeface="Tahoma" panose="020B0604030504040204" pitchFamily="34" charset="0"/>
                <a:cs typeface="Tahoma" panose="020B0604030504040204" pitchFamily="34" charset="0"/>
              </a:rPr>
              <a:t>A mixed methods study evaluating the </a:t>
            </a:r>
            <a:r>
              <a:rPr lang="en-GB" altLang="en-US" sz="2400" dirty="0" err="1">
                <a:solidFill>
                  <a:srgbClr val="000000"/>
                </a:solidFill>
                <a:latin typeface="Calisto MT" panose="02040603050505030304" pitchFamily="18" charset="0"/>
                <a:ea typeface="Tahoma" panose="020B0604030504040204" pitchFamily="34" charset="0"/>
                <a:cs typeface="Tahoma" panose="020B0604030504040204" pitchFamily="34" charset="0"/>
              </a:rPr>
              <a:t>i</a:t>
            </a:r>
            <a:r>
              <a:rPr kumimoji="0" lang="en-GB" altLang="en-US" sz="2400" b="0" i="0" u="none" strike="noStrike" kern="1200" cap="none" spc="0" normalizeH="0" baseline="0" noProof="0" dirty="0" err="1">
                <a:ln>
                  <a:noFill/>
                </a:ln>
                <a:solidFill>
                  <a:srgbClr val="000000"/>
                </a:solidFill>
                <a:effectLst/>
                <a:uLnTx/>
                <a:uFillTx/>
                <a:latin typeface="Calisto MT" panose="02040603050505030304" pitchFamily="18" charset="0"/>
                <a:ea typeface="Tahoma" panose="020B0604030504040204" pitchFamily="34" charset="0"/>
                <a:cs typeface="Tahoma" panose="020B0604030504040204" pitchFamily="34" charset="0"/>
              </a:rPr>
              <a:t>mpact</a:t>
            </a:r>
            <a:r>
              <a:rPr kumimoji="0" lang="en-GB" altLang="en-US" sz="2400" b="0" i="0" u="none" strike="noStrike" kern="1200" cap="none" spc="0" normalizeH="0" baseline="0" noProof="0" dirty="0">
                <a:ln>
                  <a:noFill/>
                </a:ln>
                <a:solidFill>
                  <a:srgbClr val="000000"/>
                </a:solidFill>
                <a:effectLst/>
                <a:uLnTx/>
                <a:uFillTx/>
                <a:latin typeface="Calisto MT" panose="02040603050505030304" pitchFamily="18" charset="0"/>
                <a:ea typeface="Tahoma" panose="020B0604030504040204" pitchFamily="34" charset="0"/>
                <a:cs typeface="Tahoma" panose="020B0604030504040204" pitchFamily="34" charset="0"/>
              </a:rPr>
              <a:t> and costs of a community-based social prescribing (SP) intervention on </a:t>
            </a:r>
            <a:r>
              <a:rPr lang="en-GB" altLang="en-US" sz="2400" dirty="0">
                <a:solidFill>
                  <a:prstClr val="black"/>
                </a:solidFill>
                <a:latin typeface="Calisto MT" panose="02040603050505030304" pitchFamily="18" charset="0"/>
                <a:ea typeface="Tahoma" panose="020B0604030504040204" pitchFamily="34" charset="0"/>
                <a:cs typeface="Tahoma" panose="020B0604030504040204" pitchFamily="34" charset="0"/>
              </a:rPr>
              <a:t>adults aged 40-74</a:t>
            </a:r>
            <a:r>
              <a:rPr kumimoji="0" lang="en-GB" altLang="en-US" sz="2400" b="0" i="0" u="none" strike="noStrike" kern="1200" cap="none" spc="0" normalizeH="0" baseline="0" noProof="0" dirty="0">
                <a:ln>
                  <a:noFill/>
                </a:ln>
                <a:solidFill>
                  <a:srgbClr val="000000"/>
                </a:solidFill>
                <a:effectLst/>
                <a:uLnTx/>
                <a:uFillTx/>
                <a:latin typeface="Calisto MT" panose="02040603050505030304" pitchFamily="18" charset="0"/>
                <a:ea typeface="Tahoma" panose="020B0604030504040204" pitchFamily="34" charset="0"/>
                <a:cs typeface="Tahoma" panose="020B0604030504040204" pitchFamily="34" charset="0"/>
              </a:rPr>
              <a:t> with type 2 diabetes (t2d)</a:t>
            </a:r>
            <a:r>
              <a:rPr kumimoji="0" lang="en-GB" altLang="en-US" sz="2400" b="0" i="0" u="none" strike="noStrike" kern="1200" cap="none" spc="0" normalizeH="0" noProof="0" dirty="0">
                <a:ln>
                  <a:noFill/>
                </a:ln>
                <a:solidFill>
                  <a:srgbClr val="000000"/>
                </a:solidFill>
                <a:effectLst/>
                <a:uLnTx/>
                <a:uFillTx/>
                <a:latin typeface="Calisto MT" panose="02040603050505030304" pitchFamily="18" charset="0"/>
                <a:ea typeface="Tahoma" panose="020B0604030504040204" pitchFamily="34" charset="0"/>
                <a:cs typeface="Tahoma" panose="020B0604030504040204" pitchFamily="34" charset="0"/>
              </a:rPr>
              <a:t> </a:t>
            </a:r>
            <a:r>
              <a:rPr kumimoji="0" lang="en-GB" altLang="en-US" sz="2400" b="0" i="0" u="none" strike="noStrike" kern="1200" cap="none" spc="0" normalizeH="0" baseline="0" noProof="0" dirty="0">
                <a:ln>
                  <a:noFill/>
                </a:ln>
                <a:solidFill>
                  <a:srgbClr val="000000"/>
                </a:solidFill>
                <a:effectLst/>
                <a:uLnTx/>
                <a:uFillTx/>
                <a:latin typeface="Calisto MT" panose="02040603050505030304" pitchFamily="18" charset="0"/>
                <a:ea typeface="Tahoma" panose="020B0604030504040204" pitchFamily="34" charset="0"/>
                <a:cs typeface="Tahoma" panose="020B0604030504040204" pitchFamily="34" charset="0"/>
              </a:rPr>
              <a:t>in an ethnically diverse area of high socio-economic deprivation. </a:t>
            </a:r>
            <a:r>
              <a:rPr lang="en-GB" altLang="en-US" sz="2400" dirty="0">
                <a:solidFill>
                  <a:srgbClr val="000000"/>
                </a:solidFill>
                <a:latin typeface="Calisto MT" panose="02040603050505030304" pitchFamily="18" charset="0"/>
                <a:ea typeface="Calibri" panose="020F0502020204030204" pitchFamily="34" charset="0"/>
                <a:cs typeface="Arial" panose="020B0604020202020204" pitchFamily="34" charset="0"/>
              </a:rPr>
              <a:t>Exploiting a natural experiment to evaluate effects on health and health care utilisation with economic assessment and ethnographic observation.</a:t>
            </a:r>
          </a:p>
          <a:p>
            <a:pPr lvl="0" eaLnBrk="0" fontAlgn="base" hangingPunct="0">
              <a:spcBef>
                <a:spcPct val="0"/>
              </a:spcBef>
              <a:spcAft>
                <a:spcPct val="0"/>
              </a:spcAft>
              <a:defRPr/>
            </a:pPr>
            <a:endParaRPr kumimoji="0" lang="en-GB" altLang="en-US" sz="2400" b="0" i="0" u="none" strike="noStrike" kern="1200" cap="none" spc="0" normalizeH="0" baseline="0" noProof="0" dirty="0">
              <a:ln>
                <a:noFill/>
              </a:ln>
              <a:solidFill>
                <a:srgbClr val="000000"/>
              </a:solidFill>
              <a:effectLst/>
              <a:uLnTx/>
              <a:uFillTx/>
              <a:latin typeface="Calisto MT" panose="02040603050505030304" pitchFamily="18" charset="0"/>
              <a:ea typeface="Tahoma" panose="020B0604030504040204" pitchFamily="34" charset="0"/>
              <a:cs typeface="Tahoma" panose="020B0604030504040204" pitchFamily="34" charset="0"/>
            </a:endParaRPr>
          </a:p>
          <a:p>
            <a:pPr eaLnBrk="0" fontAlgn="base" hangingPunct="0">
              <a:spcBef>
                <a:spcPct val="0"/>
              </a:spcBef>
              <a:spcAft>
                <a:spcPct val="0"/>
              </a:spcAft>
              <a:defRPr/>
            </a:pPr>
            <a:r>
              <a:rPr lang="en-GB" sz="2400" dirty="0">
                <a:latin typeface="Calisto MT" panose="02040603050505030304" pitchFamily="18" charset="0"/>
                <a:ea typeface="Tahoma" panose="020B0604030504040204" pitchFamily="34" charset="0"/>
                <a:cs typeface="Tahoma" panose="020B0604030504040204" pitchFamily="34" charset="0"/>
              </a:rPr>
              <a:t>This presentation draws on data generated from the ethnographic component of the research which seeks to explore the different ways people engage with the SP intervention and how it impacts on their lives.</a:t>
            </a:r>
          </a:p>
          <a:p>
            <a:pPr eaLnBrk="0" fontAlgn="base" hangingPunct="0">
              <a:spcBef>
                <a:spcPct val="0"/>
              </a:spcBef>
              <a:spcAft>
                <a:spcPct val="0"/>
              </a:spcAft>
              <a:defRPr/>
            </a:pPr>
            <a:endParaRPr lang="en-GB" sz="2400" dirty="0">
              <a:latin typeface="Calisto MT" panose="02040603050505030304" pitchFamily="18" charset="0"/>
              <a:ea typeface="Tahoma" panose="020B0604030504040204" pitchFamily="34" charset="0"/>
              <a:cs typeface="Tahoma" panose="020B0604030504040204" pitchFamily="34" charset="0"/>
            </a:endParaRPr>
          </a:p>
          <a:p>
            <a:pPr eaLnBrk="0" fontAlgn="base" hangingPunct="0">
              <a:spcBef>
                <a:spcPct val="0"/>
              </a:spcBef>
              <a:spcAft>
                <a:spcPct val="0"/>
              </a:spcAft>
              <a:defRPr/>
            </a:pPr>
            <a:endParaRPr lang="en-GB" sz="2400" dirty="0">
              <a:latin typeface="Calisto MT" panose="02040603050505030304" pitchFamily="18"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200" b="0" i="0" u="none" strike="noStrike" kern="1200" cap="none" spc="0" normalizeH="0" baseline="0" noProof="0" dirty="0">
              <a:ln>
                <a:noFill/>
              </a:ln>
              <a:solidFill>
                <a:prstClr val="black"/>
              </a:solidFill>
              <a:effectLst/>
              <a:uLnTx/>
              <a:uFillTx/>
              <a:latin typeface="Calisto MT" panose="02040603050505030304" pitchFamily="18"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400" b="0" i="1" u="none" strike="noStrike" kern="1200" cap="none" spc="0" normalizeH="0" baseline="0" noProof="0" dirty="0">
                <a:ln>
                  <a:noFill/>
                </a:ln>
                <a:solidFill>
                  <a:prstClr val="black"/>
                </a:solidFill>
                <a:effectLst/>
                <a:uLnTx/>
                <a:uFillTx/>
                <a:latin typeface="Calisto MT" panose="02040603050505030304" pitchFamily="18" charset="0"/>
                <a:ea typeface="Tahoma" panose="020B0604030504040204" pitchFamily="34" charset="0"/>
                <a:cs typeface="Tahoma" panose="020B0604030504040204" pitchFamily="34" charset="0"/>
              </a:rPr>
              <a:t>This work is funded by the NIHR, Public Health Research Programme, Community Groups and Health Promotion, grant no. 16/122/33.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sz="1400" b="0" i="1" u="none" strike="noStrike" kern="1200" cap="none" spc="0" normalizeH="0" baseline="0" noProof="0" dirty="0">
                <a:ln>
                  <a:noFill/>
                </a:ln>
                <a:solidFill>
                  <a:prstClr val="black"/>
                </a:solidFill>
                <a:effectLst/>
                <a:uLnTx/>
                <a:uFillTx/>
                <a:latin typeface="Calisto MT" panose="02040603050505030304" pitchFamily="18" charset="0"/>
                <a:ea typeface="Tahoma" panose="020B0604030504040204" pitchFamily="34" charset="0"/>
                <a:cs typeface="Tahoma" panose="020B0604030504040204" pitchFamily="34" charset="0"/>
              </a:rPr>
              <a:t>The views expressed are those of the author(s) and not necessarily those of the NHS, the NIHR or the Department of Health and Social Care. </a:t>
            </a:r>
          </a:p>
        </p:txBody>
      </p:sp>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29134" y="1115534"/>
            <a:ext cx="1237972" cy="58640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56395" y="823070"/>
            <a:ext cx="1704975" cy="1076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9471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26165"/>
            <a:ext cx="10515600" cy="1159171"/>
          </a:xfrm>
        </p:spPr>
        <p:txBody>
          <a:bodyPr>
            <a:normAutofit/>
          </a:bodyPr>
          <a:lstStyle/>
          <a:p>
            <a:r>
              <a:rPr lang="en-GB" sz="3600" dirty="0">
                <a:solidFill>
                  <a:schemeClr val="tx1">
                    <a:lumMod val="50000"/>
                    <a:lumOff val="50000"/>
                  </a:schemeClr>
                </a:solidFill>
                <a:latin typeface="Calisto MT" panose="02040603050505030304" pitchFamily="18" charset="0"/>
                <a:ea typeface="Tahoma" panose="020B0604030504040204" pitchFamily="34" charset="0"/>
                <a:cs typeface="Tahoma" panose="020B0604030504040204" pitchFamily="34" charset="0"/>
              </a:rPr>
              <a:t>What is Link Worker Social Prescribing?</a:t>
            </a:r>
          </a:p>
        </p:txBody>
      </p:sp>
      <p:sp>
        <p:nvSpPr>
          <p:cNvPr id="3" name="Content Placeholder 2"/>
          <p:cNvSpPr>
            <a:spLocks noGrp="1"/>
          </p:cNvSpPr>
          <p:nvPr>
            <p:ph idx="1"/>
          </p:nvPr>
        </p:nvSpPr>
        <p:spPr>
          <a:xfrm>
            <a:off x="772212" y="1611982"/>
            <a:ext cx="10515600" cy="4637989"/>
          </a:xfrm>
        </p:spPr>
        <p:txBody>
          <a:bodyPr>
            <a:normAutofit/>
          </a:bodyPr>
          <a:lstStyle/>
          <a:p>
            <a:pPr marL="0" indent="0">
              <a:buNone/>
            </a:pPr>
            <a:r>
              <a:rPr lang="en-GB" sz="2400" dirty="0">
                <a:latin typeface="Calisto MT" panose="02040603050505030304" pitchFamily="18" charset="0"/>
              </a:rPr>
              <a:t>‘Social Prescribing is an approach that provides GPs with a non-medical referral option to address the non-medical needs of patients, affecting their health and wellbeing’ (</a:t>
            </a:r>
            <a:r>
              <a:rPr lang="en-GB" sz="2400" dirty="0" err="1">
                <a:latin typeface="Calisto MT" panose="02040603050505030304" pitchFamily="18" charset="0"/>
              </a:rPr>
              <a:t>Pescheny</a:t>
            </a:r>
            <a:r>
              <a:rPr lang="en-GB" sz="2400" dirty="0">
                <a:latin typeface="Calisto MT" panose="02040603050505030304" pitchFamily="18" charset="0"/>
              </a:rPr>
              <a:t> et al 2018: 2)</a:t>
            </a:r>
          </a:p>
          <a:p>
            <a:pPr marL="0" indent="0">
              <a:buNone/>
            </a:pPr>
            <a:endParaRPr lang="en-GB" sz="2400" dirty="0">
              <a:latin typeface="Calisto MT" panose="02040603050505030304" pitchFamily="18" charset="0"/>
            </a:endParaRPr>
          </a:p>
          <a:p>
            <a:pPr marL="0" indent="0">
              <a:buNone/>
            </a:pPr>
            <a:r>
              <a:rPr lang="en-GB" sz="2400" dirty="0">
                <a:latin typeface="Calisto MT" panose="02040603050505030304" pitchFamily="18" charset="0"/>
              </a:rPr>
              <a:t>Link Workers (LWs) provide ‘personalised support and helps service users to access sources of support within their community’ (Wildman et al 2019: 2)</a:t>
            </a:r>
          </a:p>
          <a:p>
            <a:pPr marL="0" indent="0">
              <a:spcBef>
                <a:spcPts val="0"/>
              </a:spcBef>
              <a:buNone/>
            </a:pPr>
            <a:endParaRPr lang="en-GB" sz="2400" dirty="0">
              <a:latin typeface="Calisto MT" panose="02040603050505030304" pitchFamily="18" charset="0"/>
            </a:endParaRPr>
          </a:p>
          <a:p>
            <a:pPr marL="0" indent="0">
              <a:spcBef>
                <a:spcPts val="0"/>
              </a:spcBef>
              <a:buNone/>
            </a:pPr>
            <a:endParaRPr lang="en-GB" sz="2400" dirty="0">
              <a:latin typeface="Calisto MT" panose="02040603050505030304" pitchFamily="18" charset="0"/>
            </a:endParaRPr>
          </a:p>
          <a:p>
            <a:pPr marL="0" indent="0">
              <a:lnSpc>
                <a:spcPct val="107000"/>
              </a:lnSpc>
              <a:spcAft>
                <a:spcPts val="800"/>
              </a:spcAft>
              <a:buNone/>
            </a:pPr>
            <a:r>
              <a:rPr lang="en-GB" sz="2400" dirty="0">
                <a:latin typeface="Calisto MT" panose="02040603050505030304" pitchFamily="18" charset="0"/>
                <a:ea typeface="Calibri" panose="020F0502020204030204" pitchFamily="34" charset="0"/>
                <a:cs typeface="Times New Roman" panose="02020603050405020304" pitchFamily="18" charset="0"/>
              </a:rPr>
              <a:t>SP is particularly aimed at people with long-term health conditions, mental health issues, and other social needs which affect their health and wellbeing . </a:t>
            </a:r>
            <a:endParaRPr lang="en-GB" sz="2400" dirty="0">
              <a:latin typeface="Calisto MT" panose="02040603050505030304" pitchFamily="18" charset="0"/>
            </a:endParaRPr>
          </a:p>
        </p:txBody>
      </p:sp>
    </p:spTree>
    <p:extLst>
      <p:ext uri="{BB962C8B-B14F-4D97-AF65-F5344CB8AC3E}">
        <p14:creationId xmlns:p14="http://schemas.microsoft.com/office/powerpoint/2010/main" val="60319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133737"/>
          </a:xfrm>
        </p:spPr>
        <p:txBody>
          <a:bodyPr>
            <a:normAutofit/>
          </a:bodyPr>
          <a:lstStyle/>
          <a:p>
            <a:r>
              <a:rPr lang="en-GB" sz="3600" dirty="0">
                <a:solidFill>
                  <a:schemeClr val="tx1">
                    <a:lumMod val="50000"/>
                    <a:lumOff val="50000"/>
                  </a:schemeClr>
                </a:solidFill>
                <a:latin typeface="Calisto MT" panose="02040603050505030304" pitchFamily="18" charset="0"/>
              </a:rPr>
              <a:t>Why is Social Prescribing increasingly advocated?</a:t>
            </a:r>
          </a:p>
        </p:txBody>
      </p:sp>
      <p:sp>
        <p:nvSpPr>
          <p:cNvPr id="3" name="Content Placeholder 2"/>
          <p:cNvSpPr>
            <a:spLocks noGrp="1"/>
          </p:cNvSpPr>
          <p:nvPr>
            <p:ph idx="1"/>
          </p:nvPr>
        </p:nvSpPr>
        <p:spPr>
          <a:xfrm>
            <a:off x="638355" y="1456441"/>
            <a:ext cx="10946919" cy="4849468"/>
          </a:xfrm>
        </p:spPr>
        <p:txBody>
          <a:bodyPr>
            <a:normAutofit/>
          </a:bodyPr>
          <a:lstStyle/>
          <a:p>
            <a:pPr>
              <a:spcBef>
                <a:spcPts val="0"/>
              </a:spcBef>
            </a:pPr>
            <a:r>
              <a:rPr lang="en-GB" sz="2400" dirty="0">
                <a:solidFill>
                  <a:prstClr val="black"/>
                </a:solidFill>
                <a:latin typeface="Calisto MT" panose="02040603050505030304" pitchFamily="18" charset="0"/>
              </a:rPr>
              <a:t>The NHS Long Term Plan: SP to play a key role in the delivery of </a:t>
            </a:r>
            <a:r>
              <a:rPr lang="en-GB" sz="2400" dirty="0">
                <a:latin typeface="Calisto MT" panose="02040603050505030304" pitchFamily="18" charset="0"/>
              </a:rPr>
              <a:t>playing a key role in delivery of the Personalised Care agenda with </a:t>
            </a:r>
            <a:r>
              <a:rPr lang="en-GB" sz="2400" dirty="0">
                <a:solidFill>
                  <a:prstClr val="black"/>
                </a:solidFill>
                <a:latin typeface="Calisto MT" panose="02040603050505030304" pitchFamily="18" charset="0"/>
              </a:rPr>
              <a:t>over 900,000 people to be referred into SP by 2023/24 (NHS England 2019b)</a:t>
            </a:r>
          </a:p>
          <a:p>
            <a:pPr>
              <a:spcBef>
                <a:spcPts val="0"/>
              </a:spcBef>
            </a:pPr>
            <a:endParaRPr lang="en-GB" sz="2400" dirty="0">
              <a:solidFill>
                <a:prstClr val="black"/>
              </a:solidFill>
              <a:latin typeface="Calisto MT" panose="02040603050505030304" pitchFamily="18" charset="0"/>
            </a:endParaRPr>
          </a:p>
          <a:p>
            <a:pPr>
              <a:spcBef>
                <a:spcPts val="0"/>
              </a:spcBef>
            </a:pPr>
            <a:r>
              <a:rPr lang="en-GB" sz="2400" dirty="0">
                <a:solidFill>
                  <a:prstClr val="black"/>
                </a:solidFill>
                <a:latin typeface="Calisto MT" panose="02040603050505030304" pitchFamily="18" charset="0"/>
              </a:rPr>
              <a:t>‘SP reduces the over subscription of drugs… …it saves money for the NHS because many of these social cures are either free or cheaper’ (Hancock 2018)</a:t>
            </a:r>
          </a:p>
          <a:p>
            <a:pPr>
              <a:spcBef>
                <a:spcPts val="0"/>
              </a:spcBef>
            </a:pPr>
            <a:endParaRPr lang="en-GB" sz="2400" dirty="0">
              <a:solidFill>
                <a:prstClr val="black"/>
              </a:solidFill>
              <a:latin typeface="Calisto MT" panose="02040603050505030304" pitchFamily="18" charset="0"/>
            </a:endParaRPr>
          </a:p>
          <a:p>
            <a:pPr>
              <a:spcBef>
                <a:spcPts val="0"/>
              </a:spcBef>
            </a:pPr>
            <a:r>
              <a:rPr lang="en-GB" sz="2400" dirty="0">
                <a:solidFill>
                  <a:prstClr val="black"/>
                </a:solidFill>
                <a:latin typeface="Calisto MT" panose="02040603050505030304" pitchFamily="18" charset="0"/>
              </a:rPr>
              <a:t>‘SP can help to strengthen community resilience and personal resilience, and </a:t>
            </a:r>
            <a:r>
              <a:rPr lang="en-GB" sz="2400" b="1" dirty="0">
                <a:solidFill>
                  <a:prstClr val="black"/>
                </a:solidFill>
                <a:latin typeface="Calisto MT" panose="02040603050505030304" pitchFamily="18" charset="0"/>
              </a:rPr>
              <a:t>reduces health inequalities</a:t>
            </a:r>
            <a:r>
              <a:rPr lang="en-GB" sz="2400" dirty="0">
                <a:solidFill>
                  <a:prstClr val="black"/>
                </a:solidFill>
                <a:latin typeface="Calisto MT" panose="02040603050505030304" pitchFamily="18" charset="0"/>
              </a:rPr>
              <a:t> by addressing the wider determinants of health, such as debt, poor housing and physical inactivity, by increasing people’s active involvement with their local communities.’ (NHS England 2019a: 98)</a:t>
            </a:r>
            <a:endParaRPr lang="en-GB" sz="2600" dirty="0">
              <a:solidFill>
                <a:prstClr val="black"/>
              </a:solidFill>
              <a:latin typeface="Calisto MT" panose="02040603050505030304" pitchFamily="18" charset="0"/>
            </a:endParaRPr>
          </a:p>
          <a:p>
            <a:pPr marL="0" lvl="0" indent="0">
              <a:spcBef>
                <a:spcPts val="0"/>
              </a:spcBef>
              <a:buNone/>
            </a:pPr>
            <a:endParaRPr lang="en-GB" sz="2600" i="1" dirty="0">
              <a:latin typeface="Calisto MT" panose="02040603050505030304" pitchFamily="18" charset="0"/>
            </a:endParaRPr>
          </a:p>
          <a:p>
            <a:pPr>
              <a:spcBef>
                <a:spcPts val="0"/>
              </a:spcBef>
            </a:pPr>
            <a:r>
              <a:rPr lang="en-GB" sz="2400" dirty="0">
                <a:latin typeface="Calisto MT" panose="02040603050505030304" pitchFamily="18" charset="0"/>
              </a:rPr>
              <a:t>Evidence is scant (</a:t>
            </a:r>
            <a:r>
              <a:rPr lang="en-GB" sz="2400" dirty="0" err="1">
                <a:latin typeface="Calisto MT" panose="02040603050505030304" pitchFamily="18" charset="0"/>
              </a:rPr>
              <a:t>Bickerdike</a:t>
            </a:r>
            <a:r>
              <a:rPr lang="en-GB" sz="2400" dirty="0">
                <a:latin typeface="Calisto MT" panose="02040603050505030304" pitchFamily="18" charset="0"/>
              </a:rPr>
              <a:t> et al 2017; Holding et al 2020)</a:t>
            </a:r>
            <a:endParaRPr lang="en-GB" sz="2400" i="1" dirty="0">
              <a:latin typeface="Calisto MT" panose="02040603050505030304" pitchFamily="18" charset="0"/>
            </a:endParaRPr>
          </a:p>
          <a:p>
            <a:pPr marL="0" lvl="0" indent="0">
              <a:spcBef>
                <a:spcPts val="0"/>
              </a:spcBef>
              <a:buNone/>
            </a:pPr>
            <a:endParaRPr lang="en-GB" sz="2600" dirty="0">
              <a:latin typeface="Calisto MT" panose="02040603050505030304" pitchFamily="18" charset="0"/>
            </a:endParaRPr>
          </a:p>
          <a:p>
            <a:pPr marL="0" lvl="0" indent="0">
              <a:spcBef>
                <a:spcPts val="0"/>
              </a:spcBef>
              <a:buNone/>
            </a:pPr>
            <a:endParaRPr lang="en-GB" sz="2100" dirty="0"/>
          </a:p>
        </p:txBody>
      </p:sp>
    </p:spTree>
    <p:extLst>
      <p:ext uri="{BB962C8B-B14F-4D97-AF65-F5344CB8AC3E}">
        <p14:creationId xmlns:p14="http://schemas.microsoft.com/office/powerpoint/2010/main" val="1664986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solidFill>
                  <a:schemeClr val="tx1">
                    <a:lumMod val="50000"/>
                    <a:lumOff val="50000"/>
                  </a:schemeClr>
                </a:solidFill>
                <a:latin typeface="Calisto MT" panose="02040603050505030304" pitchFamily="18" charset="0"/>
              </a:rPr>
              <a:t>The Social Prescribing intervention </a:t>
            </a:r>
          </a:p>
        </p:txBody>
      </p:sp>
      <p:sp>
        <p:nvSpPr>
          <p:cNvPr id="3" name="Content Placeholder 2"/>
          <p:cNvSpPr>
            <a:spLocks noGrp="1"/>
          </p:cNvSpPr>
          <p:nvPr>
            <p:ph idx="1"/>
          </p:nvPr>
        </p:nvSpPr>
        <p:spPr>
          <a:xfrm>
            <a:off x="698740" y="1825625"/>
            <a:ext cx="10655060" cy="4351338"/>
          </a:xfrm>
        </p:spPr>
        <p:txBody>
          <a:bodyPr>
            <a:normAutofit/>
          </a:bodyPr>
          <a:lstStyle/>
          <a:p>
            <a:r>
              <a:rPr lang="en-GB" sz="2400" dirty="0">
                <a:latin typeface="Calisto MT" panose="02040603050505030304" pitchFamily="18" charset="0"/>
              </a:rPr>
              <a:t>The SP intervention aims to support and ‘motivate’ people to find local groups and activities, access specialist services and support, deliver nutrition advice, find relevant information, make lifestyle choices, develop positive relationships and be more active.</a:t>
            </a:r>
          </a:p>
          <a:p>
            <a:endParaRPr lang="en-GB" sz="2400" dirty="0">
              <a:latin typeface="Calisto MT" panose="02040603050505030304" pitchFamily="18" charset="0"/>
            </a:endParaRPr>
          </a:p>
          <a:p>
            <a:r>
              <a:rPr lang="en-GB" sz="2400" dirty="0">
                <a:latin typeface="Calisto MT" panose="02040603050505030304" pitchFamily="18" charset="0"/>
              </a:rPr>
              <a:t>Referral Criteria: people aged 40-74 years with a LTC: COPD; Asthma; Diabetes (Type 1 or Type 2); Heart Disease; Epilepsy; Osteoporosis; any of the aforementioned with depression and/or anxiety.</a:t>
            </a:r>
          </a:p>
          <a:p>
            <a:endParaRPr lang="en-GB" sz="2400" dirty="0">
              <a:latin typeface="Calisto MT" panose="02040603050505030304" pitchFamily="18" charset="0"/>
            </a:endParaRPr>
          </a:p>
          <a:p>
            <a:r>
              <a:rPr lang="en-GB" sz="2400" dirty="0">
                <a:latin typeface="Calisto MT" panose="02040603050505030304" pitchFamily="18" charset="0"/>
              </a:rPr>
              <a:t>Service users: 41% people referred into the intervention living with T2D; around 30% have one or more physical co-morbidity</a:t>
            </a:r>
            <a:r>
              <a:rPr lang="en-GB" sz="2400" dirty="0"/>
              <a:t>.</a:t>
            </a:r>
          </a:p>
          <a:p>
            <a:endParaRPr lang="en-GB" dirty="0"/>
          </a:p>
        </p:txBody>
      </p:sp>
    </p:spTree>
    <p:extLst>
      <p:ext uri="{BB962C8B-B14F-4D97-AF65-F5344CB8AC3E}">
        <p14:creationId xmlns:p14="http://schemas.microsoft.com/office/powerpoint/2010/main" val="1809428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solidFill>
                  <a:schemeClr val="tx1">
                    <a:lumMod val="50000"/>
                    <a:lumOff val="50000"/>
                  </a:schemeClr>
                </a:solidFill>
                <a:latin typeface="Calisto MT" panose="02040603050505030304" pitchFamily="18" charset="0"/>
              </a:rPr>
              <a:t>The people</a:t>
            </a:r>
          </a:p>
        </p:txBody>
      </p:sp>
      <p:sp>
        <p:nvSpPr>
          <p:cNvPr id="3" name="Content Placeholder 2"/>
          <p:cNvSpPr>
            <a:spLocks noGrp="1"/>
          </p:cNvSpPr>
          <p:nvPr>
            <p:ph idx="1"/>
          </p:nvPr>
        </p:nvSpPr>
        <p:spPr>
          <a:xfrm>
            <a:off x="690113" y="1825625"/>
            <a:ext cx="10843403" cy="4351338"/>
          </a:xfrm>
        </p:spPr>
        <p:txBody>
          <a:bodyPr>
            <a:normAutofit/>
          </a:bodyPr>
          <a:lstStyle/>
          <a:p>
            <a:r>
              <a:rPr lang="en-GB" sz="2400" dirty="0">
                <a:latin typeface="Calisto MT" panose="02040603050505030304" pitchFamily="18" charset="0"/>
                <a:ea typeface="Times New Roman" panose="02020603050405020304" pitchFamily="18" charset="0"/>
                <a:cs typeface="Calibri" panose="020F0502020204030204" pitchFamily="34" charset="0"/>
              </a:rPr>
              <a:t>Purposive sampling was used to ensure a sample of maximal variation. </a:t>
            </a:r>
          </a:p>
          <a:p>
            <a:pPr>
              <a:lnSpc>
                <a:spcPct val="107000"/>
              </a:lnSpc>
              <a:spcAft>
                <a:spcPts val="800"/>
              </a:spcAft>
            </a:pPr>
            <a:r>
              <a:rPr lang="en-GB" sz="2400" dirty="0">
                <a:latin typeface="Calisto MT" panose="02040603050505030304" pitchFamily="18" charset="0"/>
              </a:rPr>
              <a:t>All 19 participants have T2D; 14 have one or more physical co-morbidity; and 2 have a mental health co-morbidity.</a:t>
            </a:r>
          </a:p>
          <a:p>
            <a:pPr>
              <a:lnSpc>
                <a:spcPct val="107000"/>
              </a:lnSpc>
              <a:spcAft>
                <a:spcPts val="800"/>
              </a:spcAft>
            </a:pPr>
            <a:r>
              <a:rPr lang="en-GB" sz="2400" dirty="0">
                <a:latin typeface="Calisto MT" panose="02040603050505030304" pitchFamily="18" charset="0"/>
              </a:rPr>
              <a:t>There are 8 men and 11 women aged between 40-74.</a:t>
            </a:r>
          </a:p>
          <a:p>
            <a:r>
              <a:rPr lang="en-GB" sz="2400" dirty="0">
                <a:latin typeface="Calisto MT" panose="02040603050505030304" pitchFamily="18" charset="0"/>
              </a:rPr>
              <a:t>The group is largely White British, but includes 2 Bangladeshi-origin participants, 1 Indian-origin participant, 2 Pakistani-origin participants and an Angolan-origin participant.</a:t>
            </a:r>
          </a:p>
          <a:p>
            <a:r>
              <a:rPr lang="en-GB" sz="2400" dirty="0">
                <a:latin typeface="Calisto MT" panose="02040603050505030304" pitchFamily="18" charset="0"/>
              </a:rPr>
              <a:t>Most participants live in economically deprived areas (by IMD decile: IMD1 n= 10; IMD2 n= 3; IMD3 n=2; IMD5 n=1; IMD6 n=1; IMD8 n=1; IMD9 n=1).</a:t>
            </a:r>
          </a:p>
        </p:txBody>
      </p:sp>
    </p:spTree>
    <p:extLst>
      <p:ext uri="{BB962C8B-B14F-4D97-AF65-F5344CB8AC3E}">
        <p14:creationId xmlns:p14="http://schemas.microsoft.com/office/powerpoint/2010/main" val="3000123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947" y="244356"/>
            <a:ext cx="10515600" cy="1030042"/>
          </a:xfrm>
        </p:spPr>
        <p:txBody>
          <a:bodyPr>
            <a:normAutofit/>
          </a:bodyPr>
          <a:lstStyle/>
          <a:p>
            <a:r>
              <a:rPr lang="en-GB" sz="3600" dirty="0">
                <a:solidFill>
                  <a:schemeClr val="tx1">
                    <a:lumMod val="50000"/>
                    <a:lumOff val="50000"/>
                  </a:schemeClr>
                </a:solidFill>
                <a:latin typeface="Calisto MT" panose="02040603050505030304" pitchFamily="18" charset="0"/>
              </a:rPr>
              <a:t>Method</a:t>
            </a:r>
          </a:p>
        </p:txBody>
      </p:sp>
      <p:sp>
        <p:nvSpPr>
          <p:cNvPr id="3" name="Content Placeholder 2"/>
          <p:cNvSpPr>
            <a:spLocks noGrp="1"/>
          </p:cNvSpPr>
          <p:nvPr>
            <p:ph idx="1"/>
          </p:nvPr>
        </p:nvSpPr>
        <p:spPr>
          <a:xfrm>
            <a:off x="181156" y="1119122"/>
            <a:ext cx="11809562" cy="4936622"/>
          </a:xfrm>
        </p:spPr>
        <p:txBody>
          <a:bodyPr>
            <a:noAutofit/>
          </a:bodyPr>
          <a:lstStyle/>
          <a:p>
            <a:pPr>
              <a:lnSpc>
                <a:spcPct val="107000"/>
              </a:lnSpc>
              <a:spcBef>
                <a:spcPts val="300"/>
              </a:spcBef>
              <a:spcAft>
                <a:spcPts val="800"/>
              </a:spcAft>
            </a:pPr>
            <a:r>
              <a:rPr lang="en-GB" sz="2400" dirty="0">
                <a:latin typeface="Calisto MT" panose="02040603050505030304" pitchFamily="18" charset="0"/>
                <a:ea typeface="Times New Roman" panose="02020603050405020304" pitchFamily="18" charset="0"/>
                <a:cs typeface="Calibri" panose="020F0502020204030204" pitchFamily="34" charset="0"/>
              </a:rPr>
              <a:t>Initial interview (n=19),photo-elicitation interviews (n=9), and interviews with family members (n=7), exit interview (n=15), </a:t>
            </a:r>
            <a:r>
              <a:rPr lang="en-GB" sz="2400" dirty="0">
                <a:latin typeface="Calisto MT" panose="02040603050505030304" pitchFamily="18" charset="0"/>
                <a:ea typeface="Times New Roman" panose="02020603050405020304" pitchFamily="18" charset="0"/>
                <a:cs typeface="Times New Roman" panose="02020603050405020304" pitchFamily="18" charset="0"/>
              </a:rPr>
              <a:t>o</a:t>
            </a:r>
            <a:r>
              <a:rPr lang="en-GB" sz="2400" dirty="0">
                <a:latin typeface="Calisto MT" panose="02040603050505030304" pitchFamily="18" charset="0"/>
                <a:ea typeface="Calibri" panose="020F0502020204030204" pitchFamily="34" charset="0"/>
                <a:cs typeface="Times New Roman" panose="02020603050405020304" pitchFamily="18" charset="0"/>
              </a:rPr>
              <a:t>bservation/participation</a:t>
            </a:r>
            <a:r>
              <a:rPr lang="en-GB" sz="2400" dirty="0">
                <a:latin typeface="Calisto MT" panose="02040603050505030304" pitchFamily="18" charset="0"/>
                <a:ea typeface="Times New Roman" panose="02020603050405020304" pitchFamily="18" charset="0"/>
                <a:cs typeface="Calibri" panose="020F0502020204030204" pitchFamily="34" charset="0"/>
              </a:rPr>
              <a:t>.</a:t>
            </a:r>
            <a:r>
              <a:rPr lang="en-GB" sz="2400" dirty="0">
                <a:latin typeface="Calisto MT" panose="02040603050505030304" pitchFamily="18" charset="0"/>
                <a:ea typeface="Calibri" panose="020F0502020204030204" pitchFamily="34" charset="0"/>
                <a:cs typeface="Times New Roman" panose="02020603050405020304" pitchFamily="18" charset="0"/>
              </a:rPr>
              <a:t> </a:t>
            </a:r>
          </a:p>
          <a:p>
            <a:pPr>
              <a:lnSpc>
                <a:spcPct val="107000"/>
              </a:lnSpc>
              <a:spcBef>
                <a:spcPts val="300"/>
              </a:spcBef>
              <a:spcAft>
                <a:spcPts val="800"/>
              </a:spcAft>
            </a:pPr>
            <a:r>
              <a:rPr lang="en-GB" sz="2400" dirty="0">
                <a:latin typeface="Calisto MT" panose="02040603050505030304" pitchFamily="18" charset="0"/>
              </a:rPr>
              <a:t>Ethnographic encounters </a:t>
            </a:r>
            <a:r>
              <a:rPr lang="en-GB" sz="2400" dirty="0">
                <a:latin typeface="Calisto MT" panose="02040603050505030304" pitchFamily="18" charset="0"/>
                <a:ea typeface="Calibri" panose="020F0502020204030204" pitchFamily="34" charset="0"/>
                <a:cs typeface="Times New Roman" panose="02020603050405020304" pitchFamily="18" charset="0"/>
              </a:rPr>
              <a:t>include </a:t>
            </a:r>
            <a:r>
              <a:rPr lang="en-GB" sz="2400" dirty="0">
                <a:latin typeface="Calisto MT" panose="02040603050505030304" pitchFamily="18" charset="0"/>
              </a:rPr>
              <a:t>home visits, meeting in coffee shops, attending the gym, visiting the foodbank, debt advice, walking groups/going for walks, practicing yoga, helping on the allotment, and attending a LW meeting.</a:t>
            </a:r>
          </a:p>
          <a:p>
            <a:pPr>
              <a:lnSpc>
                <a:spcPct val="107000"/>
              </a:lnSpc>
              <a:spcBef>
                <a:spcPts val="600"/>
              </a:spcBef>
              <a:spcAft>
                <a:spcPts val="800"/>
              </a:spcAft>
            </a:pPr>
            <a:r>
              <a:rPr lang="en-GB" sz="2400" dirty="0">
                <a:latin typeface="Calisto MT" panose="02040603050505030304" pitchFamily="18" charset="0"/>
                <a:ea typeface="Calibri" panose="020F0502020204030204" pitchFamily="34" charset="0"/>
                <a:cs typeface="Times New Roman" panose="02020603050405020304" pitchFamily="18" charset="0"/>
              </a:rPr>
              <a:t>Over 200 hours spent with participants and/or family over 18 months (November 2018-July 2020) </a:t>
            </a:r>
          </a:p>
          <a:p>
            <a:pPr>
              <a:lnSpc>
                <a:spcPct val="107000"/>
              </a:lnSpc>
              <a:spcBef>
                <a:spcPts val="300"/>
              </a:spcBef>
              <a:spcAft>
                <a:spcPts val="800"/>
              </a:spcAft>
            </a:pPr>
            <a:r>
              <a:rPr lang="en-GB" sz="2400" dirty="0">
                <a:latin typeface="Calisto MT" panose="02040603050505030304" pitchFamily="18" charset="0"/>
                <a:ea typeface="Calibri" panose="020F0502020204030204" pitchFamily="34" charset="0"/>
                <a:cs typeface="Times New Roman" panose="02020603050405020304" pitchFamily="18" charset="0"/>
              </a:rPr>
              <a:t>Understand how an intervention ‘comes to seep into or saturate it’s context’ (</a:t>
            </a:r>
            <a:r>
              <a:rPr lang="en-GB" sz="2400" dirty="0" err="1">
                <a:latin typeface="Calisto MT" panose="02040603050505030304" pitchFamily="18" charset="0"/>
                <a:ea typeface="Calibri" panose="020F0502020204030204" pitchFamily="34" charset="0"/>
                <a:cs typeface="Times New Roman" panose="02020603050405020304" pitchFamily="18" charset="0"/>
              </a:rPr>
              <a:t>Hawe</a:t>
            </a:r>
            <a:r>
              <a:rPr lang="en-GB" sz="2400" dirty="0">
                <a:latin typeface="Calisto MT" panose="02040603050505030304" pitchFamily="18" charset="0"/>
                <a:ea typeface="Calibri" panose="020F0502020204030204" pitchFamily="34" charset="0"/>
                <a:cs typeface="Times New Roman" panose="02020603050405020304" pitchFamily="18" charset="0"/>
              </a:rPr>
              <a:t> et al 2009: 270); </a:t>
            </a:r>
          </a:p>
          <a:p>
            <a:pPr>
              <a:lnSpc>
                <a:spcPct val="107000"/>
              </a:lnSpc>
              <a:spcBef>
                <a:spcPts val="300"/>
              </a:spcBef>
              <a:spcAft>
                <a:spcPts val="800"/>
              </a:spcAft>
            </a:pPr>
            <a:r>
              <a:rPr lang="en-GB" sz="2400" dirty="0">
                <a:latin typeface="Calisto MT" panose="02040603050505030304" pitchFamily="18" charset="0"/>
                <a:cs typeface="Times New Roman" panose="02020603050405020304" pitchFamily="18" charset="0"/>
              </a:rPr>
              <a:t>Unpack the ‘black box’ of a complex intervention (</a:t>
            </a:r>
            <a:r>
              <a:rPr lang="en-GB" sz="2400" dirty="0">
                <a:latin typeface="Calisto MT" panose="02040603050505030304" pitchFamily="18" charset="0"/>
              </a:rPr>
              <a:t>Morgan-Trimmer and Wood 2016: 3)</a:t>
            </a:r>
          </a:p>
          <a:p>
            <a:pPr>
              <a:spcBef>
                <a:spcPts val="300"/>
              </a:spcBef>
            </a:pPr>
            <a:r>
              <a:rPr lang="en-GB" sz="2400" dirty="0">
                <a:latin typeface="Calisto MT" panose="02040603050505030304" pitchFamily="18" charset="0"/>
              </a:rPr>
              <a:t>‘People’s time’ is different from intervention time (</a:t>
            </a:r>
            <a:r>
              <a:rPr lang="en-GB" sz="2400" dirty="0" err="1">
                <a:latin typeface="Calisto MT" panose="02040603050505030304" pitchFamily="18" charset="0"/>
              </a:rPr>
              <a:t>Koster</a:t>
            </a:r>
            <a:r>
              <a:rPr lang="en-GB" sz="2400" dirty="0">
                <a:latin typeface="Calisto MT" panose="02040603050505030304" pitchFamily="18" charset="0"/>
              </a:rPr>
              <a:t> 2019: 185)</a:t>
            </a:r>
          </a:p>
          <a:p>
            <a:pPr>
              <a:lnSpc>
                <a:spcPct val="107000"/>
              </a:lnSpc>
              <a:spcAft>
                <a:spcPts val="800"/>
              </a:spcAft>
            </a:pPr>
            <a:endParaRPr lang="en-GB" sz="2400" dirty="0"/>
          </a:p>
          <a:p>
            <a:pPr>
              <a:lnSpc>
                <a:spcPct val="107000"/>
              </a:lnSpc>
              <a:spcAft>
                <a:spcPts val="800"/>
              </a:spcAft>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endParaRPr lang="en-GB" sz="2400" dirty="0"/>
          </a:p>
        </p:txBody>
      </p:sp>
    </p:spTree>
    <p:extLst>
      <p:ext uri="{BB962C8B-B14F-4D97-AF65-F5344CB8AC3E}">
        <p14:creationId xmlns:p14="http://schemas.microsoft.com/office/powerpoint/2010/main" val="3081068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solidFill>
                  <a:schemeClr val="tx1">
                    <a:lumMod val="50000"/>
                    <a:lumOff val="50000"/>
                  </a:schemeClr>
                </a:solidFill>
                <a:latin typeface="Calisto MT" panose="02040603050505030304" pitchFamily="18" charset="0"/>
              </a:rPr>
              <a:t>Class</a:t>
            </a:r>
          </a:p>
        </p:txBody>
      </p:sp>
      <p:sp>
        <p:nvSpPr>
          <p:cNvPr id="3" name="Content Placeholder 2"/>
          <p:cNvSpPr>
            <a:spLocks noGrp="1"/>
          </p:cNvSpPr>
          <p:nvPr>
            <p:ph idx="1"/>
          </p:nvPr>
        </p:nvSpPr>
        <p:spPr>
          <a:xfrm>
            <a:off x="838200" y="1613140"/>
            <a:ext cx="10515600" cy="4761782"/>
          </a:xfrm>
        </p:spPr>
        <p:txBody>
          <a:bodyPr>
            <a:normAutofit/>
          </a:bodyPr>
          <a:lstStyle/>
          <a:p>
            <a:pPr>
              <a:spcBef>
                <a:spcPts val="2400"/>
              </a:spcBef>
            </a:pPr>
            <a:r>
              <a:rPr lang="en-GB" sz="2400" dirty="0">
                <a:latin typeface="Calisto MT" panose="02040603050505030304" pitchFamily="18" charset="0"/>
              </a:rPr>
              <a:t>Classed processes are experienced and mediated in relation to our position and journey through social contexts (or ‘fields’). </a:t>
            </a:r>
          </a:p>
          <a:p>
            <a:pPr>
              <a:spcBef>
                <a:spcPts val="2400"/>
              </a:spcBef>
            </a:pPr>
            <a:r>
              <a:rPr lang="en-GB" sz="2400" dirty="0">
                <a:latin typeface="Calisto MT" panose="02040603050505030304" pitchFamily="18" charset="0"/>
              </a:rPr>
              <a:t>An individual’s position in the field, as well as their future trajectory of accruing further capital, depends on the volume and composition of the different types of capital they inherit (Bourdieu 1984)</a:t>
            </a:r>
          </a:p>
          <a:p>
            <a:pPr>
              <a:spcBef>
                <a:spcPts val="2400"/>
              </a:spcBef>
            </a:pPr>
            <a:r>
              <a:rPr lang="en-GB" sz="2400" dirty="0">
                <a:latin typeface="Calisto MT" panose="02040603050505030304" pitchFamily="18" charset="0"/>
              </a:rPr>
              <a:t>‘cultural health capital’: refers to a ‘proactive attitude towards accumulating knowledge, the ability to understand and use bio-medical information, and an instrumental approach to disease management’ (Shim 2010: 2)</a:t>
            </a:r>
          </a:p>
          <a:p>
            <a:pPr>
              <a:spcBef>
                <a:spcPts val="2400"/>
              </a:spcBef>
            </a:pPr>
            <a:r>
              <a:rPr lang="en-GB" sz="2400" dirty="0">
                <a:latin typeface="Calisto MT" panose="02040603050505030304" pitchFamily="18" charset="0"/>
              </a:rPr>
              <a:t>Possession of capital does not determine practice, but rather denotes the capacity to act, through opening up possibilities and increasing autonomy.</a:t>
            </a:r>
          </a:p>
          <a:p>
            <a:endParaRPr lang="en-GB" sz="2400" dirty="0">
              <a:latin typeface="Calisto MT" panose="02040603050505030304" pitchFamily="18" charset="0"/>
            </a:endParaRPr>
          </a:p>
        </p:txBody>
      </p:sp>
    </p:spTree>
    <p:extLst>
      <p:ext uri="{BB962C8B-B14F-4D97-AF65-F5344CB8AC3E}">
        <p14:creationId xmlns:p14="http://schemas.microsoft.com/office/powerpoint/2010/main" val="1116505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solidFill>
                  <a:schemeClr val="tx1">
                    <a:lumMod val="50000"/>
                    <a:lumOff val="50000"/>
                  </a:schemeClr>
                </a:solidFill>
                <a:latin typeface="Calisto MT" panose="02040603050505030304" pitchFamily="18" charset="0"/>
              </a:rPr>
              <a:t>Results</a:t>
            </a:r>
          </a:p>
        </p:txBody>
      </p:sp>
      <p:sp>
        <p:nvSpPr>
          <p:cNvPr id="3" name="Content Placeholder 2"/>
          <p:cNvSpPr>
            <a:spLocks noGrp="1"/>
          </p:cNvSpPr>
          <p:nvPr>
            <p:ph idx="1"/>
          </p:nvPr>
        </p:nvSpPr>
        <p:spPr/>
        <p:txBody>
          <a:bodyPr/>
          <a:lstStyle/>
          <a:p>
            <a:r>
              <a:rPr lang="en-GB" sz="2400" dirty="0">
                <a:latin typeface="Calisto MT" panose="02040603050505030304" pitchFamily="18" charset="0"/>
              </a:rPr>
              <a:t>The trajectory through the intervention of participants who are experiencing of a number of broader inequalities is fundamentally different to those participants in relatively stable social positions</a:t>
            </a:r>
          </a:p>
          <a:p>
            <a:r>
              <a:rPr lang="en-GB" sz="2400" dirty="0">
                <a:latin typeface="Calisto MT" panose="02040603050505030304" pitchFamily="18" charset="0"/>
              </a:rPr>
              <a:t>Andy and Eddie</a:t>
            </a:r>
          </a:p>
          <a:p>
            <a:endParaRPr lang="en-GB" dirty="0">
              <a:latin typeface="Calisto MT" panose="0204060305050503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323720582"/>
              </p:ext>
            </p:extLst>
          </p:nvPr>
        </p:nvGraphicFramePr>
        <p:xfrm>
          <a:off x="1026546" y="3665538"/>
          <a:ext cx="9946253" cy="2311878"/>
        </p:xfrm>
        <a:graphic>
          <a:graphicData uri="http://schemas.openxmlformats.org/drawingml/2006/table">
            <a:tbl>
              <a:tblPr firstRow="1" firstCol="1" bandRow="1">
                <a:tableStyleId>{5C22544A-7EE6-4342-B048-85BDC9FD1C3A}</a:tableStyleId>
              </a:tblPr>
              <a:tblGrid>
                <a:gridCol w="941718">
                  <a:extLst>
                    <a:ext uri="{9D8B030D-6E8A-4147-A177-3AD203B41FA5}">
                      <a16:colId xmlns:a16="http://schemas.microsoft.com/office/drawing/2014/main" val="3986868828"/>
                    </a:ext>
                  </a:extLst>
                </a:gridCol>
                <a:gridCol w="783026">
                  <a:extLst>
                    <a:ext uri="{9D8B030D-6E8A-4147-A177-3AD203B41FA5}">
                      <a16:colId xmlns:a16="http://schemas.microsoft.com/office/drawing/2014/main" val="737763381"/>
                    </a:ext>
                  </a:extLst>
                </a:gridCol>
                <a:gridCol w="1365080">
                  <a:extLst>
                    <a:ext uri="{9D8B030D-6E8A-4147-A177-3AD203B41FA5}">
                      <a16:colId xmlns:a16="http://schemas.microsoft.com/office/drawing/2014/main" val="2006867770"/>
                    </a:ext>
                  </a:extLst>
                </a:gridCol>
                <a:gridCol w="1649066">
                  <a:extLst>
                    <a:ext uri="{9D8B030D-6E8A-4147-A177-3AD203B41FA5}">
                      <a16:colId xmlns:a16="http://schemas.microsoft.com/office/drawing/2014/main" val="4107590412"/>
                    </a:ext>
                  </a:extLst>
                </a:gridCol>
                <a:gridCol w="1579631">
                  <a:extLst>
                    <a:ext uri="{9D8B030D-6E8A-4147-A177-3AD203B41FA5}">
                      <a16:colId xmlns:a16="http://schemas.microsoft.com/office/drawing/2014/main" val="521514258"/>
                    </a:ext>
                  </a:extLst>
                </a:gridCol>
                <a:gridCol w="933747">
                  <a:extLst>
                    <a:ext uri="{9D8B030D-6E8A-4147-A177-3AD203B41FA5}">
                      <a16:colId xmlns:a16="http://schemas.microsoft.com/office/drawing/2014/main" val="2324982451"/>
                    </a:ext>
                  </a:extLst>
                </a:gridCol>
                <a:gridCol w="1322869">
                  <a:extLst>
                    <a:ext uri="{9D8B030D-6E8A-4147-A177-3AD203B41FA5}">
                      <a16:colId xmlns:a16="http://schemas.microsoft.com/office/drawing/2014/main" val="215405932"/>
                    </a:ext>
                  </a:extLst>
                </a:gridCol>
                <a:gridCol w="1371116">
                  <a:extLst>
                    <a:ext uri="{9D8B030D-6E8A-4147-A177-3AD203B41FA5}">
                      <a16:colId xmlns:a16="http://schemas.microsoft.com/office/drawing/2014/main" val="3453732647"/>
                    </a:ext>
                  </a:extLst>
                </a:gridCol>
              </a:tblGrid>
              <a:tr h="995060">
                <a:tc>
                  <a:txBody>
                    <a:bodyPr/>
                    <a:lstStyle/>
                    <a:p>
                      <a:pPr>
                        <a:lnSpc>
                          <a:spcPct val="107000"/>
                        </a:lnSpc>
                        <a:spcAft>
                          <a:spcPts val="0"/>
                        </a:spcAft>
                      </a:pPr>
                      <a:r>
                        <a:rPr lang="en-GB" sz="2000" dirty="0">
                          <a:effectLst/>
                          <a:latin typeface="Calisto MT" panose="02040603050505030304" pitchFamily="18" charset="0"/>
                        </a:rPr>
                        <a:t> </a:t>
                      </a:r>
                      <a:endParaRPr lang="en-GB" sz="20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dirty="0">
                          <a:effectLst/>
                          <a:latin typeface="Calisto MT" panose="02040603050505030304" pitchFamily="18" charset="0"/>
                        </a:rPr>
                        <a:t>Age</a:t>
                      </a:r>
                      <a:endParaRPr lang="en-GB" sz="20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dirty="0">
                          <a:effectLst/>
                          <a:latin typeface="Calisto MT" panose="02040603050505030304" pitchFamily="18" charset="0"/>
                        </a:rPr>
                        <a:t>Health conditions</a:t>
                      </a:r>
                      <a:endParaRPr lang="en-GB" sz="20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Employment</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Housing</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IMD Decile</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dirty="0">
                          <a:effectLst/>
                          <a:latin typeface="Calisto MT" panose="02040603050505030304" pitchFamily="18" charset="0"/>
                        </a:rPr>
                        <a:t>Education</a:t>
                      </a:r>
                      <a:endParaRPr lang="en-GB" sz="20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dirty="0">
                          <a:effectLst/>
                          <a:latin typeface="Calisto MT" panose="02040603050505030304" pitchFamily="18" charset="0"/>
                        </a:rPr>
                        <a:t>Estimated household income</a:t>
                      </a:r>
                      <a:endParaRPr lang="en-GB" sz="20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5808407"/>
                  </a:ext>
                </a:extLst>
              </a:tr>
              <a:tr h="658409">
                <a:tc>
                  <a:txBody>
                    <a:bodyPr/>
                    <a:lstStyle/>
                    <a:p>
                      <a:pPr>
                        <a:lnSpc>
                          <a:spcPct val="107000"/>
                        </a:lnSpc>
                        <a:spcAft>
                          <a:spcPts val="0"/>
                        </a:spcAft>
                      </a:pPr>
                      <a:r>
                        <a:rPr lang="en-GB" sz="2000">
                          <a:effectLst/>
                          <a:latin typeface="Calisto MT" panose="02040603050505030304" pitchFamily="18" charset="0"/>
                        </a:rPr>
                        <a:t>Andy</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dirty="0">
                          <a:effectLst/>
                          <a:latin typeface="Calisto MT" panose="02040603050505030304" pitchFamily="18" charset="0"/>
                        </a:rPr>
                        <a:t>50-54</a:t>
                      </a:r>
                      <a:endParaRPr lang="en-GB" sz="20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T2D, anxiety</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dirty="0">
                          <a:effectLst/>
                          <a:latin typeface="Calisto MT" panose="02040603050505030304" pitchFamily="18" charset="0"/>
                        </a:rPr>
                        <a:t>Insurance Broker</a:t>
                      </a:r>
                      <a:endParaRPr lang="en-GB" sz="20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Homeowner</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9</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HE </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dirty="0">
                          <a:effectLst/>
                          <a:latin typeface="Calisto MT" panose="02040603050505030304" pitchFamily="18" charset="0"/>
                        </a:rPr>
                        <a:t>Over £40,000</a:t>
                      </a:r>
                      <a:endParaRPr lang="en-GB" sz="20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95331650"/>
                  </a:ext>
                </a:extLst>
              </a:tr>
              <a:tr h="658409">
                <a:tc>
                  <a:txBody>
                    <a:bodyPr/>
                    <a:lstStyle/>
                    <a:p>
                      <a:pPr>
                        <a:lnSpc>
                          <a:spcPct val="107000"/>
                        </a:lnSpc>
                        <a:spcAft>
                          <a:spcPts val="0"/>
                        </a:spcAft>
                      </a:pPr>
                      <a:r>
                        <a:rPr lang="en-GB" sz="2000">
                          <a:effectLst/>
                          <a:latin typeface="Calisto MT" panose="02040603050505030304" pitchFamily="18" charset="0"/>
                        </a:rPr>
                        <a:t>Eddie</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55-59</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T2D, anxiety</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Unemployed</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Social Housing</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1</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a:effectLst/>
                          <a:latin typeface="Calisto MT" panose="02040603050505030304" pitchFamily="18" charset="0"/>
                        </a:rPr>
                        <a:t>None</a:t>
                      </a:r>
                      <a:endParaRPr lang="en-GB" sz="200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000" dirty="0">
                          <a:effectLst/>
                          <a:latin typeface="Calisto MT" panose="02040603050505030304" pitchFamily="18" charset="0"/>
                        </a:rPr>
                        <a:t>£5,000-£10,000</a:t>
                      </a:r>
                      <a:endParaRPr lang="en-GB" sz="2000" dirty="0">
                        <a:effectLst/>
                        <a:latin typeface="Calisto MT" panose="0204060305050503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2607168"/>
                  </a:ext>
                </a:extLst>
              </a:tr>
            </a:tbl>
          </a:graphicData>
        </a:graphic>
      </p:graphicFrame>
    </p:spTree>
    <p:extLst>
      <p:ext uri="{BB962C8B-B14F-4D97-AF65-F5344CB8AC3E}">
        <p14:creationId xmlns:p14="http://schemas.microsoft.com/office/powerpoint/2010/main" val="31710996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1689</TotalTime>
  <Words>2671</Words>
  <Application>Microsoft Office PowerPoint</Application>
  <PresentationFormat>Widescreen</PresentationFormat>
  <Paragraphs>177</Paragraphs>
  <Slides>15</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Calibri</vt:lpstr>
      <vt:lpstr>Calibri Light</vt:lpstr>
      <vt:lpstr>Calisto MT</vt:lpstr>
      <vt:lpstr>Office Theme</vt:lpstr>
      <vt:lpstr>Worksheet</vt:lpstr>
      <vt:lpstr>Social prescribing and classed inequalities in health: exploring a complex relationship using ethnographic methods</vt:lpstr>
      <vt:lpstr>PowerPoint Presentation</vt:lpstr>
      <vt:lpstr>What is Link Worker Social Prescribing?</vt:lpstr>
      <vt:lpstr>Why is Social Prescribing increasingly advocated?</vt:lpstr>
      <vt:lpstr>The Social Prescribing intervention </vt:lpstr>
      <vt:lpstr>The people</vt:lpstr>
      <vt:lpstr>Method</vt:lpstr>
      <vt:lpstr>Class</vt:lpstr>
      <vt:lpstr>Results</vt:lpstr>
      <vt:lpstr>Andy</vt:lpstr>
      <vt:lpstr>Eddie</vt:lpstr>
      <vt:lpstr>Knowing</vt:lpstr>
      <vt:lpstr>Concluding remarks </vt:lpstr>
      <vt:lpstr>Acknowledgements</vt:lpstr>
      <vt:lpstr>References </vt:lpstr>
    </vt:vector>
  </TitlesOfParts>
  <Company>Newcastle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habitus</dc:title>
  <dc:creator>Kate Gibson</dc:creator>
  <cp:lastModifiedBy>Allison Lawson</cp:lastModifiedBy>
  <cp:revision>102</cp:revision>
  <dcterms:created xsi:type="dcterms:W3CDTF">2020-08-03T09:11:55Z</dcterms:created>
  <dcterms:modified xsi:type="dcterms:W3CDTF">2021-01-06T09:20:36Z</dcterms:modified>
</cp:coreProperties>
</file>